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omments/comment2.xml" ContentType="application/vnd.openxmlformats-officedocument.presentationml.comments+xml"/>
  <Override PartName="/ppt/notesSlides/notesSlide16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omments/comment3.xml" ContentType="application/vnd.openxmlformats-officedocument.presentationml.comments+xml"/>
  <Override PartName="/ppt/notesSlides/notesSlide17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57" r:id="rId3"/>
    <p:sldId id="263" r:id="rId4"/>
    <p:sldId id="264" r:id="rId5"/>
    <p:sldId id="275" r:id="rId6"/>
    <p:sldId id="265" r:id="rId7"/>
    <p:sldId id="267" r:id="rId8"/>
    <p:sldId id="271" r:id="rId9"/>
    <p:sldId id="308" r:id="rId10"/>
    <p:sldId id="276" r:id="rId11"/>
    <p:sldId id="277" r:id="rId12"/>
    <p:sldId id="295" r:id="rId13"/>
    <p:sldId id="319" r:id="rId14"/>
    <p:sldId id="310" r:id="rId15"/>
    <p:sldId id="320" r:id="rId16"/>
    <p:sldId id="307" r:id="rId17"/>
    <p:sldId id="321" r:id="rId18"/>
    <p:sldId id="311" r:id="rId19"/>
    <p:sldId id="312" r:id="rId20"/>
    <p:sldId id="317" r:id="rId21"/>
    <p:sldId id="318" r:id="rId22"/>
    <p:sldId id="313" r:id="rId23"/>
    <p:sldId id="315" r:id="rId24"/>
    <p:sldId id="322" r:id="rId25"/>
    <p:sldId id="316" r:id="rId26"/>
    <p:sldId id="300" r:id="rId27"/>
    <p:sldId id="309" r:id="rId28"/>
    <p:sldId id="266" r:id="rId29"/>
    <p:sldId id="280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(컴퓨터공학부)최윤승" initials="( [4] [2]" lastIdx="1" clrIdx="6">
    <p:extLst/>
  </p:cmAuthor>
  <p:cmAuthor id="1" name="(컴퓨터공학부)최윤승" initials="(" lastIdx="1" clrIdx="0">
    <p:extLst/>
  </p:cmAuthor>
  <p:cmAuthor id="8" name="(컴퓨터공학부)최윤승" initials="( [6] [2]" lastIdx="1" clrIdx="7">
    <p:extLst/>
  </p:cmAuthor>
  <p:cmAuthor id="2" name="(컴퓨터공학부)최윤승" initials="( [2]" lastIdx="1" clrIdx="1">
    <p:extLst/>
  </p:cmAuthor>
  <p:cmAuthor id="3" name="(컴퓨터공학부)최윤승" initials="( [3]" lastIdx="1" clrIdx="2">
    <p:extLst/>
  </p:cmAuthor>
  <p:cmAuthor id="4" name="(컴퓨터공학부)최윤승" initials="( [4]" lastIdx="1" clrIdx="3">
    <p:extLst/>
  </p:cmAuthor>
  <p:cmAuthor id="5" name="(컴퓨터공학부)최윤승" initials="( [5]" lastIdx="1" clrIdx="4">
    <p:extLst/>
  </p:cmAuthor>
  <p:cmAuthor id="6" name="(컴퓨터공학부)최윤승" initials="(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6FF"/>
    <a:srgbClr val="FF7E79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84"/>
    <p:restoredTop sz="81731"/>
  </p:normalViewPr>
  <p:slideViewPr>
    <p:cSldViewPr snapToGrid="0" snapToObjects="1">
      <p:cViewPr>
        <p:scale>
          <a:sx n="100" d="100"/>
          <a:sy n="100" d="100"/>
        </p:scale>
        <p:origin x="1536" y="144"/>
      </p:cViewPr>
      <p:guideLst>
        <p:guide orient="horz" pos="2137"/>
        <p:guide pos="2880"/>
      </p:guideLst>
    </p:cSldViewPr>
  </p:slideViewPr>
  <p:notesTextViewPr>
    <p:cViewPr>
      <p:scale>
        <a:sx n="165" d="100"/>
        <a:sy n="16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367037923278236"/>
                  <c:y val="0.1014677401829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173.3</c:v>
                </c:pt>
                <c:pt idx="1">
                  <c:v>88.3</c:v>
                </c:pt>
                <c:pt idx="2">
                  <c:v>47.3</c:v>
                </c:pt>
                <c:pt idx="3">
                  <c:v>26.7</c:v>
                </c:pt>
                <c:pt idx="4">
                  <c:v>24.3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0.0152932468032598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-1.1214918100033E-16"/>
                  <c:y val="-0.01352903202439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0152932468032587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204.0</c:v>
                </c:pt>
                <c:pt idx="1">
                  <c:v>117.3</c:v>
                </c:pt>
                <c:pt idx="2">
                  <c:v>86.3</c:v>
                </c:pt>
                <c:pt idx="3">
                  <c:v>64.7</c:v>
                </c:pt>
                <c:pt idx="4">
                  <c:v>56.3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"/>
                  <c:y val="-0.027058064048781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0.00152932468032598"/>
                  <c:y val="0.016911290030488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-1.1214918100033E-16"/>
                  <c:y val="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"/>
                  <c:y val="0.033822580060976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0152932468032587"/>
                  <c:y val="0.04058709607317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169.3</c:v>
                </c:pt>
                <c:pt idx="1">
                  <c:v>117.3</c:v>
                </c:pt>
                <c:pt idx="2">
                  <c:v>78.7</c:v>
                </c:pt>
                <c:pt idx="3">
                  <c:v>59.0</c:v>
                </c:pt>
                <c:pt idx="4">
                  <c:v>55.0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9199120"/>
        <c:axId val="2126654768"/>
      </c:lineChart>
      <c:catAx>
        <c:axId val="2139199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6654768"/>
        <c:crosses val="autoZero"/>
        <c:auto val="1"/>
        <c:lblAlgn val="ctr"/>
        <c:lblOffset val="100"/>
        <c:noMultiLvlLbl val="0"/>
      </c:catAx>
      <c:valAx>
        <c:axId val="2126654768"/>
        <c:scaling>
          <c:orientation val="minMax"/>
          <c:max val="22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91991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367037923278236"/>
                  <c:y val="0.1014677401829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-0.0122345974426079"/>
                  <c:y val="0.057498386103660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"/>
                  <c:y val="0.04058709607317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0.00152932468032598"/>
                  <c:y val="0.043969354079269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169.7</c:v>
                </c:pt>
                <c:pt idx="1">
                  <c:v>85.7</c:v>
                </c:pt>
                <c:pt idx="2">
                  <c:v>43.0</c:v>
                </c:pt>
                <c:pt idx="3">
                  <c:v>23.0</c:v>
                </c:pt>
                <c:pt idx="4">
                  <c:v>23.3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1"/>
              <c:layout>
                <c:manualLayout>
                  <c:x val="0.0152932468032598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-0.00458797404097795"/>
                  <c:y val="-0.050733870091464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0152932468032587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172.7</c:v>
                </c:pt>
                <c:pt idx="1">
                  <c:v>103.7</c:v>
                </c:pt>
                <c:pt idx="2">
                  <c:v>64.7</c:v>
                </c:pt>
                <c:pt idx="3">
                  <c:v>48.7</c:v>
                </c:pt>
                <c:pt idx="4">
                  <c:v>37.7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382331170081496"/>
                  <c:y val="0.084556450152441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0.00458797404097795"/>
                  <c:y val="0.054116128097562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412917663688015"/>
                  <c:y val="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412917663688016"/>
                  <c:y val="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0.00152932468032598"/>
                  <c:y val="0.013529032024390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129.7</c:v>
                </c:pt>
                <c:pt idx="1">
                  <c:v>77.7</c:v>
                </c:pt>
                <c:pt idx="2">
                  <c:v>55.0</c:v>
                </c:pt>
                <c:pt idx="3">
                  <c:v>39.0</c:v>
                </c:pt>
                <c:pt idx="4">
                  <c:v>32.7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4103984"/>
        <c:axId val="2128919488"/>
      </c:lineChart>
      <c:catAx>
        <c:axId val="2144103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8919488"/>
        <c:crosses val="autoZero"/>
        <c:auto val="1"/>
        <c:lblAlgn val="ctr"/>
        <c:lblOffset val="100"/>
        <c:noMultiLvlLbl val="0"/>
      </c:catAx>
      <c:valAx>
        <c:axId val="2128919488"/>
        <c:scaling>
          <c:orientation val="minMax"/>
          <c:max val="22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4103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868300448507948"/>
                  <c:y val="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0.0457000236056815"/>
                  <c:y val="0.094703224170734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1.11709878331841E-16"/>
                  <c:y val="0.050733870091464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472233577258709"/>
                  <c:y val="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1577.7</c:v>
                </c:pt>
                <c:pt idx="1">
                  <c:v>807.7</c:v>
                </c:pt>
                <c:pt idx="2">
                  <c:v>425.0</c:v>
                </c:pt>
                <c:pt idx="3">
                  <c:v>411.0</c:v>
                </c:pt>
                <c:pt idx="4">
                  <c:v>312.3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167566753220832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"/>
                  <c:y val="-0.098085482176831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213266776826514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137100070817043"/>
                  <c:y val="-0.064262902115855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0152333412018938"/>
                  <c:y val="-0.084556450152441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1586.3</c:v>
                </c:pt>
                <c:pt idx="1">
                  <c:v>831.0</c:v>
                </c:pt>
                <c:pt idx="2">
                  <c:v>634.0</c:v>
                </c:pt>
                <c:pt idx="3">
                  <c:v>454.3</c:v>
                </c:pt>
                <c:pt idx="4">
                  <c:v>299.0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274200141634089"/>
                  <c:y val="0.020293548036585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411300212451133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792133742498479"/>
                  <c:y val="-0.07102741812805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594100306873859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533166942066284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1590.0</c:v>
                </c:pt>
                <c:pt idx="1">
                  <c:v>803.7</c:v>
                </c:pt>
                <c:pt idx="2">
                  <c:v>540.3</c:v>
                </c:pt>
                <c:pt idx="3">
                  <c:v>397.7</c:v>
                </c:pt>
                <c:pt idx="4">
                  <c:v>323.0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6532320"/>
        <c:axId val="2135855456"/>
      </c:lineChart>
      <c:catAx>
        <c:axId val="2126532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5855456"/>
        <c:crosses val="autoZero"/>
        <c:auto val="1"/>
        <c:lblAlgn val="ctr"/>
        <c:lblOffset val="100"/>
        <c:noMultiLvlLbl val="0"/>
      </c:catAx>
      <c:valAx>
        <c:axId val="2135855456"/>
        <c:scaling>
          <c:orientation val="minMax"/>
          <c:max val="1700.0"/>
          <c:min val="25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6532320"/>
        <c:crosses val="autoZero"/>
        <c:crossBetween val="between"/>
        <c:majorUnit val="300.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868300448507948"/>
                  <c:y val="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0609333648075753"/>
                  <c:y val="-0.04058709607317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1.11709878331841E-16"/>
                  <c:y val="0.050733870091464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472233577258709"/>
                  <c:y val="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1469.0</c:v>
                </c:pt>
                <c:pt idx="1">
                  <c:v>783.0</c:v>
                </c:pt>
                <c:pt idx="2">
                  <c:v>398.0</c:v>
                </c:pt>
                <c:pt idx="3">
                  <c:v>389.3</c:v>
                </c:pt>
                <c:pt idx="4">
                  <c:v>281.3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167566753220832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0.0121866729615151"/>
                  <c:y val="0.084556450152441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213266776826514"/>
                  <c:y val="-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137100070817043"/>
                  <c:y val="-0.064262902115855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0152333412018938"/>
                  <c:y val="-0.084556450152441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1614.0</c:v>
                </c:pt>
                <c:pt idx="1">
                  <c:v>610.7</c:v>
                </c:pt>
                <c:pt idx="2">
                  <c:v>612.0</c:v>
                </c:pt>
                <c:pt idx="3">
                  <c:v>418.7</c:v>
                </c:pt>
                <c:pt idx="4">
                  <c:v>294.3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274200141634089"/>
                  <c:y val="0.020293548036585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396066871249239"/>
                  <c:y val="-0.02029354803658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594100306873859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533166942066284"/>
                  <c:y val="-0.03044032205487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1598.0</c:v>
                </c:pt>
                <c:pt idx="1">
                  <c:v>609.0</c:v>
                </c:pt>
                <c:pt idx="2">
                  <c:v>488.0</c:v>
                </c:pt>
                <c:pt idx="3">
                  <c:v>362.7</c:v>
                </c:pt>
                <c:pt idx="4">
                  <c:v>254.3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47071040"/>
        <c:axId val="2146777840"/>
      </c:lineChart>
      <c:catAx>
        <c:axId val="2147071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6777840"/>
        <c:crosses val="autoZero"/>
        <c:auto val="1"/>
        <c:lblAlgn val="ctr"/>
        <c:lblOffset val="100"/>
        <c:noMultiLvlLbl val="0"/>
      </c:catAx>
      <c:valAx>
        <c:axId val="2146777840"/>
        <c:scaling>
          <c:orientation val="minMax"/>
          <c:max val="1750.0"/>
          <c:min val="25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7071040"/>
        <c:crosses val="autoZero"/>
        <c:crossBetween val="between"/>
        <c:majorUnit val="300.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rgbClr val="0070C0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Pt>
            <c:idx val="2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Pt>
            <c:idx val="3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Lbls>
            <c:dLbl>
              <c:idx val="0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16270521859144"/>
                  <c:y val="-0.080424855615564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00105467418704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-0.0116218013279601"/>
                  <c:y val="-0.129166884151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702621026549542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375.0</c:v>
                </c:pt>
                <c:pt idx="1">
                  <c:v>396.0</c:v>
                </c:pt>
                <c:pt idx="2">
                  <c:v>442.0</c:v>
                </c:pt>
                <c:pt idx="3">
                  <c:v>548.0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139461615935521"/>
                  <c:y val="0.038994160144676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48847687853285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.00232436026559193"/>
                  <c:y val="0.038993968246170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946332128722447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313.0</c:v>
                </c:pt>
                <c:pt idx="1">
                  <c:v>296.0</c:v>
                </c:pt>
                <c:pt idx="2">
                  <c:v>350.0</c:v>
                </c:pt>
                <c:pt idx="3">
                  <c:v>557.0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3031456"/>
        <c:axId val="2144627520"/>
      </c:lineChart>
      <c:catAx>
        <c:axId val="2133031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4627520"/>
        <c:crosses val="autoZero"/>
        <c:auto val="1"/>
        <c:lblAlgn val="ctr"/>
        <c:lblOffset val="100"/>
        <c:noMultiLvlLbl val="0"/>
      </c:catAx>
      <c:valAx>
        <c:axId val="2144627520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3031456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118192804402887"/>
          <c:y val="0.864715007691292"/>
          <c:w val="0.985407776064909"/>
          <c:h val="0.1352849923087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308712236076863"/>
                  <c:y val="-0.059923482704140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16270521859144"/>
                  <c:y val="-0.080424855615564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00105467418704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-0.0116218013279601"/>
                  <c:y val="-0.129166884151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702621026549542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462.7</c:v>
                </c:pt>
                <c:pt idx="1">
                  <c:v>428.7</c:v>
                </c:pt>
                <c:pt idx="2">
                  <c:v>476.7</c:v>
                </c:pt>
                <c:pt idx="3">
                  <c:v>561.7</c:v>
                </c:pt>
                <c:pt idx="4">
                  <c:v>604.0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154356118038433"/>
                  <c:y val="0.063077350214885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139461615935521"/>
                  <c:y val="0.038994160144676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848847687853285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232436026559193"/>
                  <c:y val="0.038993968246170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0846184269791241"/>
                      <c:h val="0.0946332128722447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333.3</c:v>
                </c:pt>
                <c:pt idx="1">
                  <c:v>303.0</c:v>
                </c:pt>
                <c:pt idx="2">
                  <c:v>345.0</c:v>
                </c:pt>
                <c:pt idx="3">
                  <c:v>339.7</c:v>
                </c:pt>
                <c:pt idx="4">
                  <c:v>603.0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3096928"/>
        <c:axId val="2133100160"/>
      </c:lineChart>
      <c:catAx>
        <c:axId val="2133096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3100160"/>
        <c:crosses val="autoZero"/>
        <c:auto val="1"/>
        <c:lblAlgn val="ctr"/>
        <c:lblOffset val="100"/>
        <c:noMultiLvlLbl val="0"/>
      </c:catAx>
      <c:valAx>
        <c:axId val="2133100160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3096928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118192804402887"/>
          <c:y val="0.864715007691292"/>
          <c:w val="0.985407776064909"/>
          <c:h val="0.13528499230870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609731726442183"/>
                  <c:y val="-0.027058064048781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0152432931610545"/>
                  <c:y val="-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0609731726442169"/>
                  <c:y val="-0.04058709607317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"/>
                  <c:y val="-0.050733870091464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872.0</c:v>
                </c:pt>
                <c:pt idx="1">
                  <c:v>827.0</c:v>
                </c:pt>
                <c:pt idx="2">
                  <c:v>814.0</c:v>
                </c:pt>
                <c:pt idx="3">
                  <c:v>798.0</c:v>
                </c:pt>
                <c:pt idx="4">
                  <c:v>803.7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762164658052723"/>
                  <c:y val="-0.047351612085367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0.00152432931610545"/>
                  <c:y val="-0.074409676134148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0.00609731726442169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"/>
                  <c:y val="-0.054116128097562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0.00304865863221079"/>
                  <c:y val="-0.054116128097562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661.0</c:v>
                </c:pt>
                <c:pt idx="1">
                  <c:v>638.7</c:v>
                </c:pt>
                <c:pt idx="2">
                  <c:v>632.0</c:v>
                </c:pt>
                <c:pt idx="3">
                  <c:v>629.7</c:v>
                </c:pt>
                <c:pt idx="4">
                  <c:v>629.7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"/>
                  <c:y val="0.033822580060976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0.00152432931610551"/>
                  <c:y val="0.074409676134148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-0.0060973172644218"/>
                  <c:y val="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0.0"/>
                  <c:y val="0.047351612085367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0.00152432931610545"/>
                  <c:y val="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633.7</c:v>
                </c:pt>
                <c:pt idx="1">
                  <c:v>641.0</c:v>
                </c:pt>
                <c:pt idx="2">
                  <c:v>635.7</c:v>
                </c:pt>
                <c:pt idx="3">
                  <c:v>629.3</c:v>
                </c:pt>
                <c:pt idx="4">
                  <c:v>629.0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36938736"/>
        <c:axId val="2143250096"/>
      </c:lineChart>
      <c:catAx>
        <c:axId val="21369387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43250096"/>
        <c:crosses val="autoZero"/>
        <c:auto val="1"/>
        <c:lblAlgn val="ctr"/>
        <c:lblOffset val="100"/>
        <c:noMultiLvlLbl val="0"/>
      </c:catAx>
      <c:valAx>
        <c:axId val="2143250096"/>
        <c:scaling>
          <c:orientation val="minMax"/>
          <c:max val="900.0"/>
          <c:min val="6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36938736"/>
        <c:crosses val="autoZero"/>
        <c:crossBetween val="between"/>
        <c:majorUnit val="100.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08-09T13:16:42.054" idx="1">
    <p:pos x="10" y="10"/>
    <p:text>&lt;khanh's comment&gt; add an animations for understandability is better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5-08-09T14:58:18.429" idx="1">
    <p:pos x="10" y="10"/>
    <p:text>add 12Mapper and compare is better i think</p:text>
    <p:extLst>
      <p:ext uri="{C676402C-5697-4E1C-873F-D02D1690AC5C}">
        <p15:threadingInfo xmlns:p15="http://schemas.microsoft.com/office/powerpoint/2012/main" timeZoneBias="420"/>
      </p:ext>
    </p:extLst>
  </p:cm>
  <p:cm authorId="8" dt="2015-08-09T16:02:26.769" idx="1">
    <p:pos x="10" y="106"/>
    <p:text>256MB has 4 MTasks, and 128 has 7 MTasks. So, bigger input for more tasks is needed.</p:text>
    <p:extLst>
      <p:ext uri="{C676402C-5697-4E1C-873F-D02D1690AC5C}">
        <p15:threadingInfo xmlns:p15="http://schemas.microsoft.com/office/powerpoint/2012/main" timeZoneBias="420">
          <p15:parentCm authorId="7" idx="1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5-08-09T14:58:18.429" idx="1">
    <p:pos x="10" y="10"/>
    <p:text>add 12Mapper and compare is better i think</p:text>
    <p:extLst>
      <p:ext uri="{C676402C-5697-4E1C-873F-D02D1690AC5C}">
        <p15:threadingInfo xmlns:p15="http://schemas.microsoft.com/office/powerpoint/2012/main" timeZoneBias="420"/>
      </p:ext>
    </p:extLst>
  </p:cm>
  <p:cm authorId="8" dt="2015-08-09T16:02:26.769" idx="1">
    <p:pos x="10" y="106"/>
    <p:text>256MB has 4 MTasks, and 128 has 7 MTasks. So, bigger input for more tasks is needed.</p:text>
    <p:extLst>
      <p:ext uri="{C676402C-5697-4E1C-873F-D02D1690AC5C}">
        <p15:threadingInfo xmlns:p15="http://schemas.microsoft.com/office/powerpoint/2012/main" timeZoneBias="420">
          <p15:parentCm authorId="7" idx="1"/>
        </p15:threadingInfo>
      </p:ext>
    </p:extLst>
  </p:cm>
</p:cmLst>
</file>

<file path=ppt/media/hdphoto1.wdp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490F8-7355-6940-AD10-C73012275816}" type="datetimeFigureOut">
              <a:rPr lang="en-US" smtClean="0"/>
              <a:t>8/23/15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0976C-BD2E-E24E-960D-4977E1637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6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Hello, everyone.</a:t>
            </a:r>
          </a:p>
          <a:p>
            <a:r>
              <a:rPr lang="en-US" dirty="0" smtClean="0"/>
              <a:t>My name is </a:t>
            </a:r>
            <a:r>
              <a:rPr lang="en-US" dirty="0" err="1" smtClean="0"/>
              <a:t>Soyeong</a:t>
            </a:r>
            <a:r>
              <a:rPr lang="en-US" baseline="0" dirty="0" smtClean="0"/>
              <a:t> Park.</a:t>
            </a:r>
          </a:p>
          <a:p>
            <a:r>
              <a:rPr lang="en-US" baseline="0" dirty="0" smtClean="0"/>
              <a:t>First, thank you for coming our I-SURF presentation.</a:t>
            </a:r>
          </a:p>
          <a:p>
            <a:r>
              <a:rPr lang="en-US" baseline="0" dirty="0" smtClean="0"/>
              <a:t>Today, I will talk about Hadoop </a:t>
            </a:r>
            <a:r>
              <a:rPr lang="en-US" baseline="0" dirty="0" err="1" smtClean="0"/>
              <a:t>MapReduce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In detail, Today's topic is 'how to survive out-of-memory errors'.</a:t>
            </a:r>
          </a:p>
          <a:p>
            <a:r>
              <a:rPr lang="en-US" baseline="0" dirty="0" smtClean="0"/>
              <a:t>Prior to the beginning, Let me introduce my team.</a:t>
            </a:r>
          </a:p>
          <a:p>
            <a:r>
              <a:rPr lang="en-US" baseline="0" dirty="0" smtClean="0"/>
              <a:t>My team is made up </a:t>
            </a:r>
            <a:r>
              <a:rPr lang="en-US" baseline="0" dirty="0" err="1" smtClean="0"/>
              <a:t>Yoonseung</a:t>
            </a:r>
            <a:r>
              <a:rPr lang="en-US" baseline="0" dirty="0" smtClean="0"/>
              <a:t> and me as I-SURF student, </a:t>
            </a:r>
            <a:r>
              <a:rPr lang="en-US" baseline="0" dirty="0" err="1" smtClean="0"/>
              <a:t>Khanh</a:t>
            </a:r>
            <a:r>
              <a:rPr lang="en-US" baseline="0" dirty="0" smtClean="0"/>
              <a:t> as student mentor, Prof. Harry Xu as faculty mentor.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research</a:t>
            </a:r>
            <a:r>
              <a:rPr lang="en-US" baseline="0" dirty="0" smtClean="0"/>
              <a:t> some papers, and there’re some patterns which make an OOM. And we can categorize this patterns into 3 categories.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263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64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904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43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751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graph grows?</a:t>
            </a:r>
          </a:p>
          <a:p>
            <a:r>
              <a:rPr lang="en-US" baseline="0" dirty="0" smtClean="0"/>
              <a:t>Because 256 split size has just 4 map tasks</a:t>
            </a:r>
          </a:p>
          <a:p>
            <a:r>
              <a:rPr lang="en-US" baseline="0" dirty="0" smtClean="0"/>
              <a:t>It means 2 of 6 mapper will not work.</a:t>
            </a:r>
          </a:p>
          <a:p>
            <a:r>
              <a:rPr lang="en-US" dirty="0" smtClean="0"/>
              <a:t>So</a:t>
            </a:r>
            <a:r>
              <a:rPr lang="en-US" baseline="0" dirty="0" smtClean="0"/>
              <a:t> we need more bigger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56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graph grows?</a:t>
            </a:r>
          </a:p>
          <a:p>
            <a:r>
              <a:rPr lang="en-US" baseline="0" dirty="0" smtClean="0"/>
              <a:t>Because 256 split size has just 4 map tasks</a:t>
            </a:r>
          </a:p>
          <a:p>
            <a:r>
              <a:rPr lang="en-US" baseline="0" dirty="0" smtClean="0"/>
              <a:t>It means 2 of 6 mapper will not work.</a:t>
            </a:r>
          </a:p>
          <a:p>
            <a:r>
              <a:rPr lang="en-US" dirty="0" smtClean="0"/>
              <a:t>So</a:t>
            </a:r>
            <a:r>
              <a:rPr lang="en-US" baseline="0" dirty="0" smtClean="0"/>
              <a:t> we need more bigger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520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Factor value </a:t>
            </a:r>
            <a:r>
              <a:rPr lang="ko-KR" altLang="en-US" baseline="0" dirty="0" smtClean="0"/>
              <a:t>가 </a:t>
            </a:r>
            <a:r>
              <a:rPr lang="en-US" altLang="ko-KR" baseline="0" dirty="0" err="1" smtClean="0"/>
              <a:t>io.sort.mb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1/10</a:t>
            </a:r>
            <a:r>
              <a:rPr lang="ko-KR" altLang="en-US" baseline="0" dirty="0" smtClean="0"/>
              <a:t>임을 말로 설명 </a:t>
            </a:r>
            <a:endParaRPr lang="en-US" dirty="0" smtClean="0"/>
          </a:p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867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085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18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you can</a:t>
            </a:r>
            <a:r>
              <a:rPr lang="en-US" baseline="0" dirty="0" smtClean="0"/>
              <a:t> see, our presentation consists of seven categories. </a:t>
            </a:r>
          </a:p>
          <a:p>
            <a:r>
              <a:rPr lang="en-US" baseline="0" dirty="0" smtClean="0"/>
              <a:t>I will address one to five categories, and </a:t>
            </a:r>
            <a:r>
              <a:rPr lang="en-US" baseline="0" dirty="0" err="1" smtClean="0"/>
              <a:t>yoonseung</a:t>
            </a:r>
            <a:r>
              <a:rPr lang="en-US" baseline="0" dirty="0" smtClean="0"/>
              <a:t> will address the rest categories.</a:t>
            </a:r>
          </a:p>
          <a:p>
            <a:r>
              <a:rPr lang="en-US" baseline="0" dirty="0" smtClean="0"/>
              <a:t>So if you have any questions, please hold your questions until the end of our presentation.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5154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7997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541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470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4204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7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speech, I want to say Eric Schmidt as Google CEO's famous saying due to relate our topic.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 said, " ~~~ ". </a:t>
            </a:r>
          </a:p>
          <a:p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Exabytes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mean one billion gigabytes.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to speak again, it means very big size of data.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Through Eric Schmidt's saying, we can know our generation now enters the era of Big data, and datasets are growing rapidly than we think.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31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the reasons, many people want</a:t>
            </a:r>
            <a:r>
              <a:rPr lang="en-US" baseline="0" dirty="0" smtClean="0"/>
              <a:t> to analyze these large data set. </a:t>
            </a:r>
          </a:p>
          <a:p>
            <a:r>
              <a:rPr lang="en-US" baseline="0" dirty="0" smtClean="0"/>
              <a:t>But a single machines have lots of limitations.</a:t>
            </a:r>
          </a:p>
          <a:p>
            <a:r>
              <a:rPr lang="en-US" dirty="0" smtClean="0"/>
              <a:t>And</a:t>
            </a:r>
            <a:r>
              <a:rPr lang="en-US" baseline="0" dirty="0" smtClean="0"/>
              <a:t> data sets are growing rapidly than we think.</a:t>
            </a:r>
          </a:p>
          <a:p>
            <a:r>
              <a:rPr lang="en-US" dirty="0" smtClean="0"/>
              <a:t>So we can ask a question</a:t>
            </a:r>
            <a:r>
              <a:rPr lang="en-US" baseline="0" dirty="0" smtClean="0"/>
              <a:t> such as "How can we handle that?"</a:t>
            </a:r>
          </a:p>
          <a:p>
            <a:r>
              <a:rPr lang="en-US" baseline="0" dirty="0" smtClean="0"/>
              <a:t>The answer is using distribute processing is suitable.</a:t>
            </a:r>
          </a:p>
          <a:p>
            <a:r>
              <a:rPr lang="en-US" dirty="0" smtClean="0"/>
              <a:t>Distributed</a:t>
            </a:r>
            <a:r>
              <a:rPr lang="en-US" baseline="0" dirty="0" smtClean="0"/>
              <a:t> processing means a method for processing a single application using at least two machines. </a:t>
            </a:r>
          </a:p>
          <a:p>
            <a:r>
              <a:rPr lang="en-US" baseline="0" dirty="0" smtClean="0"/>
              <a:t>Generally, many people think that it needed to understand to lots of professional knowledge such as fault tolerance, data distribution, and so on.</a:t>
            </a:r>
          </a:p>
          <a:p>
            <a:r>
              <a:rPr lang="en-US" baseline="0" dirty="0" smtClean="0"/>
              <a:t>But it is actually not.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90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</a:t>
            </a:r>
            <a:r>
              <a:rPr lang="en-US" baseline="0" dirty="0" smtClean="0"/>
              <a:t> to process large data sets, we can use Hadoop </a:t>
            </a:r>
            <a:r>
              <a:rPr lang="en-US" baseline="0" dirty="0" err="1" smtClean="0"/>
              <a:t>MapReduce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MapReduce</a:t>
            </a:r>
            <a:r>
              <a:rPr lang="en-US" baseline="0" dirty="0" smtClean="0"/>
              <a:t> is one of the mainly used programming model for Big-data. </a:t>
            </a:r>
          </a:p>
          <a:p>
            <a:r>
              <a:rPr lang="en-US" baseline="0" dirty="0" smtClean="0"/>
              <a:t>And it aims to use easily for programmers without experience with lots of professional knowledge such as fault tolerance, and so 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44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you can see,</a:t>
            </a:r>
            <a:r>
              <a:rPr lang="en-US" baseline="0" dirty="0" smtClean="0"/>
              <a:t> this picture is </a:t>
            </a:r>
            <a:r>
              <a:rPr lang="en-US" baseline="0" dirty="0" err="1" smtClean="0"/>
              <a:t>MapReduce's</a:t>
            </a:r>
            <a:r>
              <a:rPr lang="en-US" baseline="0" dirty="0" smtClean="0"/>
              <a:t> workflow.</a:t>
            </a:r>
          </a:p>
          <a:p>
            <a:r>
              <a:rPr lang="en-US" baseline="0" dirty="0" smtClean="0"/>
              <a:t>As we know from the name of '</a:t>
            </a:r>
            <a:r>
              <a:rPr lang="en-US" baseline="0" dirty="0" err="1" smtClean="0"/>
              <a:t>MapReduce</a:t>
            </a:r>
            <a:r>
              <a:rPr lang="en-US" baseline="0" dirty="0" smtClean="0"/>
              <a:t>', </a:t>
            </a:r>
            <a:r>
              <a:rPr lang="en-US" baseline="0" dirty="0" err="1" smtClean="0"/>
              <a:t>MapReduce</a:t>
            </a:r>
            <a:r>
              <a:rPr lang="en-US" baseline="0" dirty="0" smtClean="0"/>
              <a:t> is combination of the word 'Map' and 'Reduce'.</a:t>
            </a:r>
          </a:p>
          <a:p>
            <a:r>
              <a:rPr lang="en-US" baseline="0" dirty="0" smtClean="0"/>
              <a:t>And 'Mapper' means the map task worker, 'Reducer' means the reduce task worker.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</a:t>
            </a:r>
            <a:r>
              <a:rPr lang="en-US" baseline="0" dirty="0" err="1" smtClean="0"/>
              <a:t>MapReduce</a:t>
            </a:r>
            <a:r>
              <a:rPr lang="en-US" baseline="0" dirty="0" smtClean="0"/>
              <a:t> workflow has two steps.</a:t>
            </a:r>
          </a:p>
          <a:p>
            <a:r>
              <a:rPr lang="en-US" baseline="0" dirty="0" smtClean="0"/>
              <a:t>First, the Mapper takes an input. </a:t>
            </a:r>
          </a:p>
          <a:p>
            <a:r>
              <a:rPr lang="en-US" baseline="0" dirty="0" smtClean="0"/>
              <a:t>And then it emits intermediated key/value pairs.</a:t>
            </a:r>
          </a:p>
          <a:p>
            <a:r>
              <a:rPr lang="en-US" baseline="0" dirty="0" smtClean="0"/>
              <a:t>Second, Reducer takes these information.</a:t>
            </a:r>
          </a:p>
          <a:p>
            <a:r>
              <a:rPr lang="en-US" baseline="0" dirty="0" smtClean="0"/>
              <a:t>And it merges together these intermediate key/value pair associated with the same intermediate key.</a:t>
            </a:r>
          </a:p>
          <a:p>
            <a:r>
              <a:rPr lang="en-US" baseline="0" dirty="0" smtClean="0"/>
              <a:t>Finally, Reducer makes an output file to read easily for human.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68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 elaborate more detail, I address using</a:t>
            </a:r>
            <a:r>
              <a:rPr lang="en-US" baseline="0" dirty="0" smtClean="0"/>
              <a:t> an example that use an </a:t>
            </a:r>
            <a:r>
              <a:rPr lang="en-US" baseline="0" dirty="0" err="1" smtClean="0"/>
              <a:t>WordCount</a:t>
            </a:r>
            <a:r>
              <a:rPr lang="en-US" baseline="0" dirty="0" smtClean="0"/>
              <a:t> program and two map tasks and one reduce task.</a:t>
            </a:r>
          </a:p>
          <a:p>
            <a:endParaRPr lang="en-US" baseline="0" dirty="0" smtClean="0"/>
          </a:p>
          <a:p>
            <a:r>
              <a:rPr lang="en-US" baseline="0" dirty="0" smtClean="0"/>
              <a:t>As you can see, one sentence is handled by this process.</a:t>
            </a:r>
          </a:p>
          <a:p>
            <a:r>
              <a:rPr lang="en-US" baseline="0" dirty="0" smtClean="0"/>
              <a:t>First, input sentence is split into the number of map tasks. </a:t>
            </a:r>
          </a:p>
          <a:p>
            <a:r>
              <a:rPr lang="en-US" baseline="0" dirty="0" smtClean="0"/>
              <a:t>In this example, we use two map tasks.</a:t>
            </a:r>
          </a:p>
          <a:p>
            <a:r>
              <a:rPr lang="en-US" baseline="0" dirty="0" smtClean="0"/>
              <a:t>So input sentence is split two sentences.</a:t>
            </a:r>
          </a:p>
          <a:p>
            <a:r>
              <a:rPr lang="en-US" baseline="0" dirty="0" smtClean="0"/>
              <a:t>Second, each mapper produces a set of key/value pairs.</a:t>
            </a:r>
          </a:p>
          <a:p>
            <a:r>
              <a:rPr lang="en-US" baseline="0" dirty="0" smtClean="0"/>
              <a:t>This field is key, and this field is value. </a:t>
            </a:r>
          </a:p>
          <a:p>
            <a:r>
              <a:rPr lang="en-US" baseline="0" dirty="0" smtClean="0"/>
              <a:t>we call them intermediate key/value pairs.</a:t>
            </a:r>
          </a:p>
          <a:p>
            <a:r>
              <a:rPr lang="en-US" baseline="0" dirty="0" smtClean="0"/>
              <a:t>Third, reducer takes intermediate key-value data and merges them.</a:t>
            </a:r>
          </a:p>
          <a:p>
            <a:r>
              <a:rPr lang="en-US" baseline="0" dirty="0" smtClean="0"/>
              <a:t>And then we can look the result of this </a:t>
            </a:r>
            <a:r>
              <a:rPr lang="en-US" baseline="0" dirty="0" err="1" smtClean="0"/>
              <a:t>MapReduce</a:t>
            </a:r>
            <a:r>
              <a:rPr lang="en-US" baseline="0" dirty="0" smtClean="0"/>
              <a:t> process through output file made by Reducer.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62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MapReduce</a:t>
            </a:r>
            <a:r>
              <a:rPr lang="en-US" baseline="0" dirty="0" smtClean="0"/>
              <a:t> has limitations.</a:t>
            </a:r>
          </a:p>
          <a:p>
            <a:r>
              <a:rPr lang="en-US" baseline="0" dirty="0" smtClean="0"/>
              <a:t>There are many reasons for poor performance such as Out-of-Memory, high memory pressure, and so on.</a:t>
            </a:r>
          </a:p>
          <a:p>
            <a:r>
              <a:rPr lang="en-US" baseline="0" dirty="0" smtClean="0"/>
              <a:t>For example, as you can see, the red line in this picture means Out-of-Memory.</a:t>
            </a:r>
          </a:p>
          <a:p>
            <a:r>
              <a:rPr lang="en-US" baseline="0" dirty="0" smtClean="0"/>
              <a:t>So our project aims to survive these limitations.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50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To accomplish our project during 10 weeks, we set four targets.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First, "~~~". Second, "~~~". Third, " ~~~~". Fourth, " ~~~~"</a:t>
            </a:r>
          </a:p>
          <a:p>
            <a:endParaRPr lang="en-US" baseline="0" dirty="0" smtClean="0"/>
          </a:p>
          <a:p>
            <a:r>
              <a:rPr lang="en-US" dirty="0" smtClean="0"/>
              <a:t>In</a:t>
            </a:r>
            <a:r>
              <a:rPr lang="en-US" baseline="0" dirty="0" smtClean="0"/>
              <a:t> first and second, we analyzed and categorized Out-of-Memory cases.</a:t>
            </a:r>
          </a:p>
          <a:p>
            <a:r>
              <a:rPr lang="en-US" baseline="0" dirty="0" smtClean="0"/>
              <a:t>In third, we implemented simple codes and tested several conditions adjusting configuration parameters.</a:t>
            </a:r>
          </a:p>
          <a:p>
            <a:r>
              <a:rPr lang="en-US" baseline="0" dirty="0" smtClean="0"/>
              <a:t>In fourth, we actually solved and tested Out-of-Memory cases in </a:t>
            </a:r>
            <a:r>
              <a:rPr lang="en-US" baseline="0" dirty="0" err="1" smtClean="0"/>
              <a:t>StackOverFlow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Currently, we completely executed this four targets.</a:t>
            </a:r>
          </a:p>
          <a:p>
            <a:r>
              <a:rPr lang="en-US" baseline="0" dirty="0" smtClean="0"/>
              <a:t>From now on, </a:t>
            </a:r>
            <a:r>
              <a:rPr lang="en-US" baseline="0" dirty="0" err="1" smtClean="0"/>
              <a:t>Yoonseung</a:t>
            </a:r>
            <a:r>
              <a:rPr lang="en-US" baseline="0" dirty="0" smtClean="0"/>
              <a:t> will address the result of Out-of-Memory and the result of our project and so on.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89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86A40-B3DC-CE45-8ABD-998AD3F62BD7}" type="datetimeFigureOut">
              <a:rPr lang="en-US" smtClean="0"/>
              <a:t>8/23/15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chart" Target="../charts/char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comments" Target="../comments/comment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comments" Target="../comments/comment3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chart" Target="../charts/char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static.googleusercontent.com/media/research.google.com/ko/archive/mapreduce-osdi04.pdf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1.wdp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36563"/>
            <a:ext cx="7772400" cy="2387600"/>
          </a:xfrm>
        </p:spPr>
        <p:txBody>
          <a:bodyPr/>
          <a:lstStyle/>
          <a:p>
            <a:r>
              <a:rPr lang="en-US" dirty="0" smtClean="0"/>
              <a:t>Hadoop </a:t>
            </a:r>
            <a:r>
              <a:rPr lang="en-US" dirty="0" smtClean="0">
                <a:solidFill>
                  <a:schemeClr val="accent5"/>
                </a:solidFill>
              </a:rPr>
              <a:t>MapReduce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916238"/>
            <a:ext cx="6858000" cy="16557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How to Survive Out-of-Memory Errors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1900217" y="6276812"/>
            <a:ext cx="5058522" cy="534692"/>
            <a:chOff x="1901628" y="6203514"/>
            <a:chExt cx="5094839" cy="53853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45282" y="6224688"/>
              <a:ext cx="1695363" cy="43784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01628" y="6203514"/>
              <a:ext cx="1287991" cy="45901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56552" y="6312968"/>
              <a:ext cx="1039915" cy="429077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2658495" y="4032088"/>
            <a:ext cx="3575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Member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	 	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Yoonseung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Choi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 	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Soyeong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Park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Faculty Mentor: 	 Prof. Harry Xu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Student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Mentor: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Khanh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Nguyen</a:t>
            </a:r>
          </a:p>
        </p:txBody>
      </p:sp>
      <p:sp>
        <p:nvSpPr>
          <p:cNvPr id="8" name="Rectangle 7"/>
          <p:cNvSpPr/>
          <p:nvPr/>
        </p:nvSpPr>
        <p:spPr>
          <a:xfrm>
            <a:off x="1555757" y="3500903"/>
            <a:ext cx="60324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 International Summer Undergraduate Research Fellowship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Two </a:t>
            </a:r>
            <a:r>
              <a:rPr lang="en-US" dirty="0"/>
              <a:t>Categories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90"/>
            <a:ext cx="7886700" cy="448627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en-US" sz="3600" dirty="0" smtClean="0">
                <a:solidFill>
                  <a:schemeClr val="accent5"/>
                </a:solidFill>
              </a:rPr>
              <a:t>Inappropriate Configuration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 smtClean="0"/>
              <a:t> </a:t>
            </a:r>
            <a:r>
              <a:rPr lang="en-US" dirty="0" smtClean="0"/>
              <a:t>Configuration which causes poor performance </a:t>
            </a:r>
            <a:br>
              <a:rPr lang="en-US" dirty="0" smtClean="0"/>
            </a:br>
            <a:endParaRPr lang="en-US" sz="3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en-US" sz="3600" dirty="0" smtClean="0">
                <a:solidFill>
                  <a:schemeClr val="accent5"/>
                </a:solidFill>
              </a:rPr>
              <a:t>Large Intermediate Results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Temporary </a:t>
            </a:r>
            <a:r>
              <a:rPr lang="en-US" dirty="0"/>
              <a:t>data </a:t>
            </a:r>
            <a:r>
              <a:rPr lang="en-US" dirty="0" smtClean="0"/>
              <a:t>structure grows too large</a:t>
            </a:r>
            <a:endParaRPr lang="ko-KR" altLang="en-US" dirty="0" smtClean="0"/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4" name="Rectangle 3"/>
          <p:cNvSpPr/>
          <p:nvPr/>
        </p:nvSpPr>
        <p:spPr>
          <a:xfrm>
            <a:off x="2316274" y="6568601"/>
            <a:ext cx="6963650" cy="275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[3]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Lijie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Xu, “An Empirical study on real-world OOM cases in MapReduce jobs,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Chinese Academy of Sciences.</a:t>
            </a:r>
          </a:p>
        </p:txBody>
      </p:sp>
    </p:spTree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Inappropriate </a:t>
            </a:r>
            <a:r>
              <a:rPr lang="en-US" dirty="0"/>
              <a:t>Configuration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Standalone &amp; Pseudo-distributed mode </a:t>
            </a:r>
            <a:r>
              <a:rPr lang="en-US" dirty="0"/>
              <a:t/>
            </a:r>
            <a:br>
              <a:rPr lang="en-US" dirty="0"/>
            </a:br>
            <a:r>
              <a:rPr lang="en-US" sz="2400" dirty="0" smtClean="0"/>
              <a:t>- 	‘14 MacBook Pro, </a:t>
            </a:r>
            <a:r>
              <a:rPr lang="en-US" sz="2400" dirty="0"/>
              <a:t>2.8 GHz Intel Core i5</a:t>
            </a:r>
            <a:br>
              <a:rPr lang="en-US" sz="2400" dirty="0"/>
            </a:br>
            <a:r>
              <a:rPr lang="en-US" sz="2400" dirty="0" smtClean="0"/>
              <a:t>  	</a:t>
            </a:r>
            <a:r>
              <a:rPr lang="de-DE" sz="2400" dirty="0" smtClean="0"/>
              <a:t>8GB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500GB HDD</a:t>
            </a:r>
            <a:br>
              <a:rPr lang="en-US" sz="2400" dirty="0" smtClean="0"/>
            </a:b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2400" dirty="0" smtClean="0"/>
              <a:t>- </a:t>
            </a:r>
            <a:r>
              <a:rPr lang="en-US" sz="2400" dirty="0"/>
              <a:t>	</a:t>
            </a:r>
            <a:r>
              <a:rPr lang="en-US" sz="2400" dirty="0" smtClean="0"/>
              <a:t>‘12 </a:t>
            </a:r>
            <a:r>
              <a:rPr lang="en-US" sz="2400" dirty="0"/>
              <a:t>MacBook </a:t>
            </a:r>
            <a:r>
              <a:rPr lang="en-US" sz="2400" dirty="0" smtClean="0"/>
              <a:t>Air 1.4, </a:t>
            </a:r>
            <a:r>
              <a:rPr lang="en-US" sz="2400" dirty="0"/>
              <a:t>GHz Intel Core i5</a:t>
            </a:r>
            <a:br>
              <a:rPr lang="en-US" sz="2400" dirty="0"/>
            </a:br>
            <a:r>
              <a:rPr lang="en-US" sz="2400" dirty="0"/>
              <a:t>  	</a:t>
            </a:r>
            <a:r>
              <a:rPr lang="de-DE" sz="2400" dirty="0"/>
              <a:t>4</a:t>
            </a:r>
            <a:r>
              <a:rPr lang="de-DE" sz="2400" dirty="0" smtClean="0"/>
              <a:t>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256GB HDD</a:t>
            </a:r>
            <a:br>
              <a:rPr lang="en-US" sz="2400" dirty="0" smtClean="0"/>
            </a:br>
            <a:endParaRPr lang="en-US" sz="1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Fully-distributed mode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dirty="0" smtClean="0"/>
              <a:t>- 	Raspberry Pi 2 Model B (3 nodes)</a:t>
            </a:r>
            <a:br>
              <a:rPr lang="en-US" sz="2400" dirty="0" smtClean="0"/>
            </a:br>
            <a:r>
              <a:rPr lang="en-US" sz="2400" dirty="0" smtClean="0"/>
              <a:t>	A quad-core </a:t>
            </a:r>
            <a:r>
              <a:rPr lang="en-US" sz="2400" dirty="0"/>
              <a:t>ARM Cortex-A7 </a:t>
            </a:r>
            <a:r>
              <a:rPr lang="en-US" sz="2400" dirty="0" smtClean="0"/>
              <a:t>CPU (1Ghz Overclock)</a:t>
            </a:r>
            <a:br>
              <a:rPr lang="en-US" sz="2400" dirty="0" smtClean="0"/>
            </a:br>
            <a:r>
              <a:rPr lang="en-US" sz="2400" dirty="0" smtClean="0"/>
              <a:t>	</a:t>
            </a:r>
            <a:r>
              <a:rPr lang="en-US" sz="2400" dirty="0"/>
              <a:t>1GB </a:t>
            </a:r>
            <a:r>
              <a:rPr lang="en-US" sz="2400" dirty="0" smtClean="0"/>
              <a:t>500MHz SDRAM, 64GB HDD, 100Mbps Ethernet</a:t>
            </a:r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628650" y="1321357"/>
            <a:ext cx="44876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chemeClr val="accent5"/>
                </a:solidFill>
              </a:rPr>
              <a:t>Operation </a:t>
            </a:r>
            <a:r>
              <a:rPr lang="en-US" sz="2800" dirty="0">
                <a:solidFill>
                  <a:schemeClr val="accent5"/>
                </a:solidFill>
              </a:rPr>
              <a:t>test environments</a:t>
            </a:r>
          </a:p>
        </p:txBody>
      </p:sp>
    </p:spTree>
    <p:extLst>
      <p:ext uri="{BB962C8B-B14F-4D97-AF65-F5344CB8AC3E}">
        <p14:creationId xmlns:p14="http://schemas.microsoft.com/office/powerpoint/2010/main" val="84416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359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‘14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 2.8,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r>
              <a:rPr lang="de-DE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GB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500GB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users profiles </a:t>
            </a:r>
            <a:r>
              <a:rPr lang="en-US" sz="2000" dirty="0" smtClean="0">
                <a:solidFill>
                  <a:schemeClr val="accent5"/>
                </a:solidFill>
              </a:rPr>
              <a:t>(1GB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users’ age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471990783"/>
              </p:ext>
            </p:extLst>
          </p:nvPr>
        </p:nvGraphicFramePr>
        <p:xfrm>
          <a:off x="446314" y="2235201"/>
          <a:ext cx="8304319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46314" y="2106146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98408" y="5241704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47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359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‘14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 2.8,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r>
              <a:rPr lang="de-DE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GB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500GB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users profiles </a:t>
            </a:r>
            <a:r>
              <a:rPr lang="en-US" sz="2000" dirty="0" smtClean="0">
                <a:solidFill>
                  <a:schemeClr val="accent5"/>
                </a:solidFill>
              </a:rPr>
              <a:t>(1GB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Distributed </a:t>
            </a:r>
            <a:r>
              <a:rPr lang="en-US" sz="2300" dirty="0" err="1"/>
              <a:t>grep</a:t>
            </a:r>
            <a:r>
              <a:rPr lang="en-US" sz="2300" dirty="0"/>
              <a:t> with no Reduce function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358984857"/>
              </p:ext>
            </p:extLst>
          </p:nvPr>
        </p:nvGraphicFramePr>
        <p:xfrm>
          <a:off x="446314" y="2235201"/>
          <a:ext cx="8304319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46314" y="2106146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098408" y="5241704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05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comment’s text length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670752506"/>
              </p:ext>
            </p:extLst>
          </p:nvPr>
        </p:nvGraphicFramePr>
        <p:xfrm>
          <a:off x="413657" y="2235201"/>
          <a:ext cx="8336976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13657" y="2201976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098408" y="5238269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Count Min and Max value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766146081"/>
              </p:ext>
            </p:extLst>
          </p:nvPr>
        </p:nvGraphicFramePr>
        <p:xfrm>
          <a:off x="413657" y="2235201"/>
          <a:ext cx="8336976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00957" y="2024176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929450" y="5344483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67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[Fully-distributed]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28650" y="1280551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/>
              <a:t>Input: </a:t>
            </a:r>
            <a:r>
              <a:rPr lang="en-US" sz="2300" dirty="0" err="1"/>
              <a:t>StackOverflow’s</a:t>
            </a:r>
            <a:r>
              <a:rPr lang="en-US" sz="2300" dirty="0"/>
              <a:t> users profiles </a:t>
            </a:r>
            <a:r>
              <a:rPr lang="en-US" sz="2000" dirty="0">
                <a:solidFill>
                  <a:schemeClr val="accent5"/>
                </a:solidFill>
              </a:rPr>
              <a:t>(</a:t>
            </a:r>
            <a:r>
              <a:rPr lang="en-US" sz="2000" dirty="0" smtClean="0">
                <a:solidFill>
                  <a:schemeClr val="accent5"/>
                </a:solidFill>
              </a:rPr>
              <a:t>1GB)</a:t>
            </a:r>
            <a:endParaRPr lang="en-US" sz="2300" spc="-150" dirty="0" smtClean="0"/>
          </a:p>
          <a:p>
            <a:pPr>
              <a:tabLst>
                <a:tab pos="5800725" algn="l"/>
              </a:tabLst>
            </a:pPr>
            <a:r>
              <a:rPr lang="en-US" sz="2300" dirty="0" smtClean="0"/>
              <a:t>Test program: average users’ age based on countries</a:t>
            </a:r>
            <a:endParaRPr lang="en-US" sz="2000" spc="-150" dirty="0">
              <a:solidFill>
                <a:schemeClr val="accent5"/>
              </a:solidFill>
            </a:endParaRPr>
          </a:p>
        </p:txBody>
      </p:sp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1669679262"/>
              </p:ext>
            </p:extLst>
          </p:nvPr>
        </p:nvGraphicFramePr>
        <p:xfrm>
          <a:off x="465951" y="2072442"/>
          <a:ext cx="8227727" cy="4026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465951" y="6099244"/>
            <a:ext cx="8355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4714875" algn="l"/>
              </a:tabLst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Raspberry Pi 2 Model B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(3 nodes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quad-core ARM Cortex-A7 CPU (1Ghz Overclock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1GB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500MHz SDRAM, 64GB HDD, 100Mbps Ethernet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123568"/>
              </p:ext>
            </p:extLst>
          </p:nvPr>
        </p:nvGraphicFramePr>
        <p:xfrm>
          <a:off x="1742662" y="7457083"/>
          <a:ext cx="5658676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828"/>
                <a:gridCol w="1187962"/>
                <a:gridCol w="1187962"/>
                <a:gridCol w="1187962"/>
                <a:gridCol w="118796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800MHz</a:t>
                      </a:r>
                    </a:p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(6M6R)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8m28s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10m0s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12m46s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2nd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8m35s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8m44s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9m58s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12m14s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3rd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8m59s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10m13s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13m38s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8m45s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10m4s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12m53s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4" name="Group 23"/>
          <p:cNvGrpSpPr/>
          <p:nvPr/>
        </p:nvGrpSpPr>
        <p:grpSpPr>
          <a:xfrm>
            <a:off x="7755043" y="7141274"/>
            <a:ext cx="2533319" cy="3713552"/>
            <a:chOff x="7755043" y="6944053"/>
            <a:chExt cx="2533319" cy="371355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6944053"/>
              <a:ext cx="815285" cy="81528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5" y="8235761"/>
              <a:ext cx="815285" cy="81528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9527463"/>
              <a:ext cx="815285" cy="81528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6106" y="8403205"/>
              <a:ext cx="529244" cy="480391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9249230" y="7704866"/>
              <a:ext cx="978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[master</a:t>
              </a:r>
              <a:r>
                <a:rPr lang="en-US" altLang="ko-KR" dirty="0" smtClean="0"/>
                <a:t>]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188189" y="8996571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worker1]</a:t>
              </a:r>
              <a:endParaRPr lang="en-US" dirty="0" smtClean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188189" y="10288273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worker2]</a:t>
              </a:r>
              <a:endParaRPr lang="en-US" dirty="0" smtClean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V="1">
              <a:off x="8515350" y="7351696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8515350" y="8643401"/>
              <a:ext cx="815285" cy="3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8515350" y="8643401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755043" y="9573516"/>
              <a:ext cx="1065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100Mbps</a:t>
              </a:r>
            </a:p>
            <a:p>
              <a:pPr algn="ctr"/>
              <a:r>
                <a:rPr lang="en-US" dirty="0"/>
                <a:t>E</a:t>
              </a:r>
              <a:r>
                <a:rPr lang="en-US" dirty="0" smtClean="0"/>
                <a:t>thernet</a:t>
              </a:r>
              <a:endParaRPr lang="en-US" dirty="0"/>
            </a:p>
          </p:txBody>
        </p:sp>
        <p:cxnSp>
          <p:nvCxnSpPr>
            <p:cNvPr id="37" name="Curved Connector 36"/>
            <p:cNvCxnSpPr/>
            <p:nvPr/>
          </p:nvCxnSpPr>
          <p:spPr>
            <a:xfrm rot="5400000" flipH="1" flipV="1">
              <a:off x="8349353" y="9147020"/>
              <a:ext cx="357405" cy="331245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/>
          <p:cNvSpPr/>
          <p:nvPr/>
        </p:nvSpPr>
        <p:spPr>
          <a:xfrm>
            <a:off x="628650" y="2072442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111113" y="4886104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13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[Fully-distributed]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28650" y="1280551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/>
              <a:t>Input: </a:t>
            </a:r>
            <a:r>
              <a:rPr lang="en-US" sz="2300" dirty="0" err="1"/>
              <a:t>StackOverflow’s</a:t>
            </a:r>
            <a:r>
              <a:rPr lang="en-US" sz="2300" dirty="0"/>
              <a:t> users profiles </a:t>
            </a:r>
            <a:r>
              <a:rPr lang="en-US" sz="2000" dirty="0">
                <a:solidFill>
                  <a:schemeClr val="accent5"/>
                </a:solidFill>
              </a:rPr>
              <a:t>(</a:t>
            </a:r>
            <a:r>
              <a:rPr lang="en-US" sz="2000" dirty="0" smtClean="0">
                <a:solidFill>
                  <a:schemeClr val="accent5"/>
                </a:solidFill>
              </a:rPr>
              <a:t>1GB)</a:t>
            </a:r>
            <a:endParaRPr lang="en-US" sz="2300" spc="-150" dirty="0" smtClean="0"/>
          </a:p>
          <a:p>
            <a:pPr>
              <a:tabLst>
                <a:tab pos="5800725" algn="l"/>
              </a:tabLst>
            </a:pPr>
            <a:r>
              <a:rPr lang="en-US" sz="2300" dirty="0" smtClean="0"/>
              <a:t>Test program: </a:t>
            </a:r>
            <a:r>
              <a:rPr lang="en-US" sz="2300" dirty="0"/>
              <a:t>Distributed </a:t>
            </a:r>
            <a:r>
              <a:rPr lang="en-US" sz="2300" dirty="0" err="1"/>
              <a:t>grep</a:t>
            </a:r>
            <a:r>
              <a:rPr lang="en-US" sz="2300" dirty="0"/>
              <a:t> with no Reduce function</a:t>
            </a:r>
            <a:endParaRPr lang="en-US" sz="2000" spc="-150" dirty="0">
              <a:solidFill>
                <a:schemeClr val="accent5"/>
              </a:solidFill>
            </a:endParaRPr>
          </a:p>
        </p:txBody>
      </p:sp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617909211"/>
              </p:ext>
            </p:extLst>
          </p:nvPr>
        </p:nvGraphicFramePr>
        <p:xfrm>
          <a:off x="465951" y="2072442"/>
          <a:ext cx="8227727" cy="4026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465951" y="6099244"/>
            <a:ext cx="83556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4714875" algn="l"/>
              </a:tabLst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Raspberry Pi 2 Model B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(3 nodes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quad-core ARM Cortex-A7 CPU (1Ghz Overclock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1GB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500MHz SDRAM, 64GB HDD, 100Mbps Ethernet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/>
          </p:nvPr>
        </p:nvGraphicFramePr>
        <p:xfrm>
          <a:off x="1742662" y="7457083"/>
          <a:ext cx="5658676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828"/>
                <a:gridCol w="1187962"/>
                <a:gridCol w="1187962"/>
                <a:gridCol w="1187962"/>
                <a:gridCol w="118796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800MHz</a:t>
                      </a:r>
                    </a:p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(6M6R)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8m28s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10m0s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12m46s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2nd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8m35s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8m44s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9m58s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12m14s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3rd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8m59s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10m13s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13m38s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8m45s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10m4s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12m53s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4" name="Group 23"/>
          <p:cNvGrpSpPr/>
          <p:nvPr/>
        </p:nvGrpSpPr>
        <p:grpSpPr>
          <a:xfrm>
            <a:off x="7755043" y="7141274"/>
            <a:ext cx="2533319" cy="3713552"/>
            <a:chOff x="7755043" y="6944053"/>
            <a:chExt cx="2533319" cy="371355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6944053"/>
              <a:ext cx="815285" cy="81528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5" y="8235761"/>
              <a:ext cx="815285" cy="81528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9527463"/>
              <a:ext cx="815285" cy="81528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6106" y="8403205"/>
              <a:ext cx="529244" cy="480391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9249230" y="7704866"/>
              <a:ext cx="978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[master</a:t>
              </a:r>
              <a:r>
                <a:rPr lang="en-US" altLang="ko-KR" dirty="0" smtClean="0"/>
                <a:t>]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188189" y="8996571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worker1]</a:t>
              </a:r>
              <a:endParaRPr lang="en-US" dirty="0" smtClean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188189" y="10288273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worker2]</a:t>
              </a:r>
              <a:endParaRPr lang="en-US" dirty="0" smtClean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V="1">
              <a:off x="8515350" y="7351696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8515350" y="8643401"/>
              <a:ext cx="815285" cy="3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8515350" y="8643401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755043" y="9573516"/>
              <a:ext cx="1065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100Mbps</a:t>
              </a:r>
            </a:p>
            <a:p>
              <a:pPr algn="ctr"/>
              <a:r>
                <a:rPr lang="en-US" dirty="0"/>
                <a:t>E</a:t>
              </a:r>
              <a:r>
                <a:rPr lang="en-US" dirty="0" smtClean="0"/>
                <a:t>thernet</a:t>
              </a:r>
              <a:endParaRPr lang="en-US" dirty="0"/>
            </a:p>
          </p:txBody>
        </p:sp>
        <p:cxnSp>
          <p:nvCxnSpPr>
            <p:cNvPr id="37" name="Curved Connector 36"/>
            <p:cNvCxnSpPr/>
            <p:nvPr/>
          </p:nvCxnSpPr>
          <p:spPr>
            <a:xfrm rot="5400000" flipH="1" flipV="1">
              <a:off x="8349353" y="9147020"/>
              <a:ext cx="357405" cy="331245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Rectangle 38"/>
          <p:cNvSpPr/>
          <p:nvPr/>
        </p:nvSpPr>
        <p:spPr>
          <a:xfrm>
            <a:off x="628650" y="2072442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111113" y="4886104"/>
            <a:ext cx="8338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Split</a:t>
            </a:r>
            <a:r>
              <a:rPr lang="ko-KR" alt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size</a:t>
            </a: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9344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5"/>
                </a:solidFill>
              </a:rPr>
              <a:t>io.sort.mb</a:t>
            </a:r>
            <a:r>
              <a:rPr lang="en-US" dirty="0" smtClean="0">
                <a:solidFill>
                  <a:schemeClr val="accent5"/>
                </a:solidFill>
              </a:rPr>
              <a:t>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28650" y="6268536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HDD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comment’s text length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455590964"/>
              </p:ext>
            </p:extLst>
          </p:nvPr>
        </p:nvGraphicFramePr>
        <p:xfrm>
          <a:off x="419100" y="2235201"/>
          <a:ext cx="8331533" cy="3754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19100" y="2002421"/>
            <a:ext cx="15327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Running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time(sec)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8034288" y="5246929"/>
            <a:ext cx="9621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Io.sort.mb</a:t>
            </a:r>
            <a:endParaRPr lang="en-US" sz="14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r"/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85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9" y="3429000"/>
            <a:ext cx="9169400" cy="3429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43" y="1690689"/>
            <a:ext cx="7886700" cy="130110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… working </a:t>
            </a:r>
            <a:r>
              <a:rPr lang="en-US" sz="2400" dirty="0"/>
              <a:t>well with small datasets like 200-500MB. </a:t>
            </a:r>
            <a:br>
              <a:rPr lang="en-US" sz="2400" dirty="0"/>
            </a:br>
            <a:r>
              <a:rPr lang="en-US" sz="2400" dirty="0" smtClean="0"/>
              <a:t>But </a:t>
            </a:r>
            <a:r>
              <a:rPr lang="en-US" sz="2400" dirty="0"/>
              <a:t>for datasets above </a:t>
            </a:r>
            <a:r>
              <a:rPr lang="en-US" sz="2400" dirty="0" smtClean="0"/>
              <a:t>1GB, </a:t>
            </a:r>
            <a:r>
              <a:rPr lang="en-US" sz="2400" dirty="0">
                <a:solidFill>
                  <a:schemeClr val="accent5"/>
                </a:solidFill>
              </a:rPr>
              <a:t>I am getting an error </a:t>
            </a:r>
            <a:r>
              <a:rPr lang="en-US" sz="2400" dirty="0"/>
              <a:t>like this:</a:t>
            </a:r>
            <a:endParaRPr lang="en-US" sz="2400" i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696628" y="4024400"/>
            <a:ext cx="3443572" cy="348601"/>
          </a:xfrm>
          <a:prstGeom prst="rect">
            <a:avLst/>
          </a:prstGeom>
          <a:noFill/>
          <a:ln w="76200"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2622" y="3071897"/>
            <a:ext cx="85413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http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stackoverflow.com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/questions/23042829/getting-java-heap-space-error-while-running-a-mapreduce-code-for-large-dataset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2. Large </a:t>
            </a:r>
            <a:r>
              <a:rPr lang="en-US" dirty="0"/>
              <a:t>Intermediate </a:t>
            </a:r>
            <a:r>
              <a:rPr lang="en-US" dirty="0" smtClean="0"/>
              <a:t>Results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1045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buFont typeface="Arial" charset="0"/>
              <a:buChar char="•"/>
            </a:pPr>
            <a:r>
              <a:rPr lang="en-US" dirty="0" smtClean="0"/>
              <a:t> Introduction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What is </a:t>
            </a:r>
            <a:r>
              <a:rPr lang="en-US" dirty="0" smtClean="0">
                <a:solidFill>
                  <a:schemeClr val="accent5"/>
                </a:solidFill>
              </a:rPr>
              <a:t>MapReduce?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How does MapReduce </a:t>
            </a:r>
            <a:r>
              <a:rPr lang="en-US" dirty="0" smtClean="0">
                <a:solidFill>
                  <a:schemeClr val="accent5"/>
                </a:solidFill>
              </a:rPr>
              <a:t>work?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Limitations </a:t>
            </a:r>
            <a:r>
              <a:rPr lang="en-US" dirty="0" smtClean="0"/>
              <a:t>of MapReduce</a:t>
            </a:r>
          </a:p>
          <a:p>
            <a:pPr>
              <a:buFont typeface="Arial" charset="0"/>
              <a:buChar char="•"/>
            </a:pPr>
            <a:r>
              <a:rPr lang="en-US" altLang="ko-KR" dirty="0" smtClean="0"/>
              <a:t> What is our </a:t>
            </a:r>
            <a:r>
              <a:rPr lang="en-US" altLang="ko-KR" dirty="0" smtClean="0">
                <a:solidFill>
                  <a:schemeClr val="accent5"/>
                </a:solidFill>
              </a:rPr>
              <a:t>goals</a:t>
            </a:r>
            <a:r>
              <a:rPr lang="en-US" altLang="ko-KR" dirty="0" smtClean="0"/>
              <a:t>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ko-KR" altLang="en-US" dirty="0"/>
              <a:t> </a:t>
            </a:r>
            <a:r>
              <a:rPr lang="en-US" dirty="0" smtClean="0"/>
              <a:t>Operation test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Arrow Connector 34"/>
          <p:cNvCxnSpPr/>
          <p:nvPr/>
        </p:nvCxnSpPr>
        <p:spPr>
          <a:xfrm>
            <a:off x="5323983" y="3429000"/>
            <a:ext cx="1110859" cy="0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Investigation</a:t>
            </a:r>
            <a:r>
              <a:rPr lang="en-US" dirty="0" smtClean="0"/>
              <a:t> of Problem</a:t>
            </a:r>
            <a:endParaRPr lang="en-US" dirty="0"/>
          </a:p>
        </p:txBody>
      </p:sp>
      <p:cxnSp>
        <p:nvCxnSpPr>
          <p:cNvPr id="5" name="Straight Arrow Connector 4"/>
          <p:cNvCxnSpPr>
            <a:stCxn id="13" idx="3"/>
            <a:endCxn id="17" idx="2"/>
          </p:cNvCxnSpPr>
          <p:nvPr/>
        </p:nvCxnSpPr>
        <p:spPr>
          <a:xfrm>
            <a:off x="2709158" y="3428999"/>
            <a:ext cx="1110859" cy="0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9830652" y="5343182"/>
            <a:ext cx="2813785" cy="152892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JAVA HEAP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smtClean="0">
                <a:solidFill>
                  <a:sysClr val="windowText" lastClr="000000"/>
                </a:solidFill>
              </a:rPr>
              <a:t>SPACE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5365" y="5668646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Splited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Input files</a:t>
            </a:r>
            <a:endParaRPr lang="en-US" sz="2000" b="1" dirty="0"/>
          </a:p>
        </p:txBody>
      </p:sp>
      <p:cxnSp>
        <p:nvCxnSpPr>
          <p:cNvPr id="8" name="Curved Connector 7"/>
          <p:cNvCxnSpPr/>
          <p:nvPr/>
        </p:nvCxnSpPr>
        <p:spPr>
          <a:xfrm rot="5400000" flipH="1" flipV="1">
            <a:off x="1361372" y="4862884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426947" y="2290704"/>
            <a:ext cx="1282212" cy="2276591"/>
            <a:chOff x="3930893" y="2105958"/>
            <a:chExt cx="1282212" cy="2842845"/>
          </a:xfrm>
        </p:grpSpPr>
        <p:sp>
          <p:nvSpPr>
            <p:cNvPr id="11" name="Rectangle 10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3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5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820017" y="2691570"/>
            <a:ext cx="1503966" cy="1474857"/>
            <a:chOff x="2372810" y="2963119"/>
            <a:chExt cx="1794076" cy="1759352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61073" y="3286684"/>
              <a:ext cx="1409043" cy="1151292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>
              <a:off x="2372810" y="2963119"/>
              <a:ext cx="1794076" cy="1759352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434842" y="2290704"/>
            <a:ext cx="1282211" cy="4077492"/>
            <a:chOff x="3930893" y="2105958"/>
            <a:chExt cx="1282212" cy="2842845"/>
          </a:xfrm>
        </p:grpSpPr>
        <p:sp>
          <p:nvSpPr>
            <p:cNvPr id="20" name="Rectangle 19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[K, V]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607469" y="2143432"/>
            <a:ext cx="1968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 Mapper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3160739" y="4558419"/>
            <a:ext cx="1833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Intermediate</a:t>
            </a:r>
          </a:p>
          <a:p>
            <a:pPr algn="r"/>
            <a:r>
              <a:rPr lang="en-US" sz="2000" b="1" dirty="0" smtClean="0"/>
              <a:t>Key/value pairs</a:t>
            </a:r>
            <a:endParaRPr lang="en-US" sz="2000" b="1" dirty="0"/>
          </a:p>
        </p:txBody>
      </p:sp>
      <p:cxnSp>
        <p:nvCxnSpPr>
          <p:cNvPr id="37" name="Curved Connector 36"/>
          <p:cNvCxnSpPr/>
          <p:nvPr/>
        </p:nvCxnSpPr>
        <p:spPr>
          <a:xfrm flipV="1">
            <a:off x="5116107" y="4232955"/>
            <a:ext cx="1036629" cy="64612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975365" y="2290704"/>
            <a:ext cx="0" cy="23136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168634" y="2290704"/>
            <a:ext cx="0" cy="4085828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315488" y="3060130"/>
            <a:ext cx="57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b="1" dirty="0" smtClean="0"/>
              <a:t>1.3</a:t>
            </a:r>
            <a:endParaRPr lang="ko-KR" altLang="en-US" sz="2400" b="1" dirty="0" smtClean="0"/>
          </a:p>
          <a:p>
            <a:pPr algn="r"/>
            <a:r>
              <a:rPr lang="en-US" sz="2400" b="1" dirty="0" smtClean="0"/>
              <a:t>GB</a:t>
            </a:r>
            <a:endParaRPr lang="en-US" sz="2400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8270984" y="3826393"/>
            <a:ext cx="6463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4.8</a:t>
            </a:r>
            <a:endParaRPr lang="ko-KR" altLang="en-US" sz="2800" b="1" dirty="0" smtClean="0"/>
          </a:p>
          <a:p>
            <a:r>
              <a:rPr lang="en-US" sz="2800" b="1" dirty="0" smtClean="0"/>
              <a:t>GB</a:t>
            </a:r>
            <a:endParaRPr lang="en-US" sz="2800" b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5975279" y="5552697"/>
            <a:ext cx="7981" cy="823835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706661" y="5562227"/>
            <a:ext cx="10915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/>
              <a:t>almost</a:t>
            </a:r>
            <a:endParaRPr lang="ko-KR" altLang="en-US" sz="2400" b="1" dirty="0" smtClean="0"/>
          </a:p>
          <a:p>
            <a:pPr algn="r"/>
            <a:r>
              <a:rPr lang="en-US" altLang="ko-KR" sz="2600" b="1" dirty="0" smtClean="0"/>
              <a:t>1</a:t>
            </a:r>
            <a:r>
              <a:rPr lang="ko-KR" altLang="en-US" sz="2600" b="1" dirty="0" smtClean="0"/>
              <a:t> </a:t>
            </a:r>
            <a:r>
              <a:rPr lang="en-US" sz="2600" b="1" dirty="0" smtClean="0"/>
              <a:t>GB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124016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7" grpId="0"/>
      <p:bldP spid="48" grpId="0"/>
      <p:bldP spid="48" grpId="1"/>
      <p:bldP spid="49" grpId="0"/>
      <p:bldP spid="5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Arrow Connector 34"/>
          <p:cNvCxnSpPr>
            <a:stCxn id="17" idx="6"/>
          </p:cNvCxnSpPr>
          <p:nvPr/>
        </p:nvCxnSpPr>
        <p:spPr>
          <a:xfrm>
            <a:off x="5323983" y="3428999"/>
            <a:ext cx="1110859" cy="1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Investigation</a:t>
            </a:r>
            <a:r>
              <a:rPr lang="en-US" dirty="0"/>
              <a:t> of Problem</a:t>
            </a:r>
          </a:p>
        </p:txBody>
      </p:sp>
      <p:sp>
        <p:nvSpPr>
          <p:cNvPr id="6" name="Rectangle 5"/>
          <p:cNvSpPr/>
          <p:nvPr/>
        </p:nvSpPr>
        <p:spPr>
          <a:xfrm>
            <a:off x="9830652" y="5343182"/>
            <a:ext cx="2813785" cy="152892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>
                <a:solidFill>
                  <a:sysClr val="windowText" lastClr="000000"/>
                </a:solidFill>
              </a:rPr>
              <a:t>JAVA HEAP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smtClean="0">
                <a:solidFill>
                  <a:sysClr val="windowText" lastClr="000000"/>
                </a:solidFill>
              </a:rPr>
              <a:t>SPACE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820017" y="2691570"/>
            <a:ext cx="1503966" cy="1474857"/>
            <a:chOff x="3820017" y="2691570"/>
            <a:chExt cx="1503966" cy="147485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040210" y="2934806"/>
              <a:ext cx="1062018" cy="988385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>
              <a:off x="3820017" y="2691570"/>
              <a:ext cx="1503966" cy="1474857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434842" y="2290704"/>
            <a:ext cx="1282211" cy="4077492"/>
            <a:chOff x="3930893" y="2105958"/>
            <a:chExt cx="1282212" cy="2842845"/>
          </a:xfrm>
        </p:grpSpPr>
        <p:sp>
          <p:nvSpPr>
            <p:cNvPr id="20" name="Rectangle 19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[K, V]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1016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566617" y="2150454"/>
            <a:ext cx="2009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 Reducer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3160739" y="4558419"/>
            <a:ext cx="1833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Intermediate</a:t>
            </a:r>
          </a:p>
          <a:p>
            <a:pPr algn="r"/>
            <a:r>
              <a:rPr lang="en-US" sz="2000" b="1" dirty="0" smtClean="0"/>
              <a:t>Key/value pairs</a:t>
            </a:r>
            <a:endParaRPr lang="en-US" sz="2000" b="1" dirty="0"/>
          </a:p>
        </p:txBody>
      </p:sp>
      <p:cxnSp>
        <p:nvCxnSpPr>
          <p:cNvPr id="37" name="Curved Connector 36"/>
          <p:cNvCxnSpPr/>
          <p:nvPr/>
        </p:nvCxnSpPr>
        <p:spPr>
          <a:xfrm flipV="1">
            <a:off x="5116107" y="4232955"/>
            <a:ext cx="1036629" cy="64612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168634" y="2290704"/>
            <a:ext cx="0" cy="4085828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8270984" y="3826393"/>
            <a:ext cx="6463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4.8</a:t>
            </a:r>
            <a:endParaRPr lang="ko-KR" altLang="en-US" sz="2800" b="1" dirty="0" smtClean="0"/>
          </a:p>
          <a:p>
            <a:r>
              <a:rPr lang="en-US" sz="2800" b="1" dirty="0" smtClean="0"/>
              <a:t>GB</a:t>
            </a:r>
            <a:endParaRPr lang="en-US" sz="2800" b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5975279" y="5552697"/>
            <a:ext cx="7981" cy="823835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706661" y="5562227"/>
            <a:ext cx="10915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/>
              <a:t>almost</a:t>
            </a:r>
            <a:endParaRPr lang="ko-KR" altLang="en-US" sz="2400" b="1" dirty="0" smtClean="0"/>
          </a:p>
          <a:p>
            <a:pPr algn="r"/>
            <a:r>
              <a:rPr lang="en-US" altLang="ko-KR" sz="2600" b="1" dirty="0" smtClean="0"/>
              <a:t>1</a:t>
            </a:r>
            <a:r>
              <a:rPr lang="ko-KR" altLang="en-US" sz="2600" b="1" dirty="0" smtClean="0"/>
              <a:t> </a:t>
            </a:r>
            <a:r>
              <a:rPr lang="en-US" sz="2600" b="1" dirty="0" smtClean="0"/>
              <a:t>GB</a:t>
            </a:r>
            <a:endParaRPr lang="en-US" sz="2600" b="1" dirty="0"/>
          </a:p>
        </p:txBody>
      </p:sp>
      <p:grpSp>
        <p:nvGrpSpPr>
          <p:cNvPr id="30" name="Group 29"/>
          <p:cNvGrpSpPr/>
          <p:nvPr/>
        </p:nvGrpSpPr>
        <p:grpSpPr>
          <a:xfrm>
            <a:off x="661824" y="2852454"/>
            <a:ext cx="2021305" cy="1884745"/>
            <a:chOff x="661824" y="2852454"/>
            <a:chExt cx="2021305" cy="1884745"/>
          </a:xfrm>
        </p:grpSpPr>
        <p:sp>
          <p:nvSpPr>
            <p:cNvPr id="26" name="Rounded Rectangular Callout 25"/>
            <p:cNvSpPr/>
            <p:nvPr/>
          </p:nvSpPr>
          <p:spPr>
            <a:xfrm>
              <a:off x="661824" y="2852454"/>
              <a:ext cx="2021305" cy="1884745"/>
            </a:xfrm>
            <a:prstGeom prst="wedgeRoundRectCallout">
              <a:avLst>
                <a:gd name="adj1" fmla="val 86905"/>
                <a:gd name="adj2" fmla="val -21126"/>
                <a:gd name="adj3" fmla="val 16667"/>
              </a:avLst>
            </a:prstGeom>
            <a:solidFill>
              <a:schemeClr val="bg1"/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2914" y="3102328"/>
              <a:ext cx="1744259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 smtClean="0"/>
                <a:t>I just have </a:t>
              </a:r>
            </a:p>
            <a:p>
              <a:pPr algn="ctr"/>
              <a:r>
                <a:rPr lang="en-US" sz="2800" dirty="0" smtClean="0">
                  <a:solidFill>
                    <a:schemeClr val="accent5"/>
                  </a:solidFill>
                </a:rPr>
                <a:t>1GB</a:t>
              </a:r>
              <a:r>
                <a:rPr lang="en-US" sz="2800" dirty="0">
                  <a:solidFill>
                    <a:schemeClr val="accent5"/>
                  </a:solidFill>
                </a:rPr>
                <a:t> </a:t>
              </a:r>
              <a:r>
                <a:rPr lang="en-US" sz="2800" dirty="0" smtClean="0"/>
                <a:t>Heap </a:t>
              </a:r>
            </a:p>
            <a:p>
              <a:pPr algn="ctr"/>
              <a:r>
                <a:rPr lang="en-US" sz="2800" dirty="0" smtClean="0"/>
                <a:t>Space</a:t>
              </a:r>
              <a:r>
                <a:rPr lang="en-US" altLang="ko-KR" sz="2800" dirty="0" smtClean="0"/>
                <a:t>!</a:t>
              </a:r>
              <a:endParaRPr lang="en-US" sz="28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324757" y="3105541"/>
            <a:ext cx="2393069" cy="815498"/>
            <a:chOff x="5323983" y="3102328"/>
            <a:chExt cx="2393069" cy="815498"/>
          </a:xfrm>
        </p:grpSpPr>
        <p:sp>
          <p:nvSpPr>
            <p:cNvPr id="41" name="Rectangle 40"/>
            <p:cNvSpPr/>
            <p:nvPr/>
          </p:nvSpPr>
          <p:spPr>
            <a:xfrm>
              <a:off x="6434842" y="3102328"/>
              <a:ext cx="1282210" cy="815498"/>
            </a:xfrm>
            <a:prstGeom prst="rect">
              <a:avLst/>
            </a:prstGeom>
            <a:noFill/>
            <a:ln w="1047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V="1">
              <a:off x="5323983" y="3425125"/>
              <a:ext cx="1127368" cy="3874"/>
            </a:xfrm>
            <a:prstGeom prst="straightConnector1">
              <a:avLst/>
            </a:prstGeom>
            <a:ln w="104775">
              <a:solidFill>
                <a:srgbClr val="FF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/>
          <p:cNvSpPr txBox="1"/>
          <p:nvPr/>
        </p:nvSpPr>
        <p:spPr>
          <a:xfrm>
            <a:off x="4709070" y="5562227"/>
            <a:ext cx="1091546" cy="8925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>
                <a:solidFill>
                  <a:srgbClr val="FF0000"/>
                </a:solidFill>
              </a:rPr>
              <a:t>almost</a:t>
            </a:r>
            <a:endParaRPr lang="ko-KR" altLang="en-US" sz="2400" b="1" dirty="0" smtClean="0">
              <a:solidFill>
                <a:srgbClr val="FF0000"/>
              </a:solidFill>
            </a:endParaRPr>
          </a:p>
          <a:p>
            <a:pPr algn="r"/>
            <a:r>
              <a:rPr lang="en-US" altLang="ko-KR" sz="2600" b="1" dirty="0" smtClean="0">
                <a:solidFill>
                  <a:srgbClr val="FF0000"/>
                </a:solidFill>
              </a:rPr>
              <a:t>1</a:t>
            </a:r>
            <a:r>
              <a:rPr lang="ko-KR" altLang="en-US" sz="2600" b="1" dirty="0" smtClean="0">
                <a:solidFill>
                  <a:srgbClr val="FF0000"/>
                </a:solidFill>
              </a:rPr>
              <a:t> </a:t>
            </a:r>
            <a:r>
              <a:rPr lang="en-US" sz="2600" b="1" dirty="0" smtClean="0">
                <a:solidFill>
                  <a:srgbClr val="FF0000"/>
                </a:solidFill>
              </a:rPr>
              <a:t>GB</a:t>
            </a:r>
            <a:endParaRPr lang="en-US" sz="2600" b="1" dirty="0">
              <a:solidFill>
                <a:srgbClr val="FF0000"/>
              </a:solidFill>
            </a:endParaRPr>
          </a:p>
        </p:txBody>
      </p:sp>
      <p:cxnSp>
        <p:nvCxnSpPr>
          <p:cNvPr id="46" name="Curved Connector 45"/>
          <p:cNvCxnSpPr/>
          <p:nvPr/>
        </p:nvCxnSpPr>
        <p:spPr>
          <a:xfrm rot="16200000" flipH="1">
            <a:off x="1560534" y="5022000"/>
            <a:ext cx="754014" cy="610856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704951" y="5759091"/>
            <a:ext cx="3132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Java heap </a:t>
            </a:r>
            <a:r>
              <a:rPr lang="en-US" sz="2000" b="1" dirty="0">
                <a:solidFill>
                  <a:srgbClr val="0070C0"/>
                </a:solidFill>
              </a:rPr>
              <a:t>can’t contain </a:t>
            </a:r>
            <a:endParaRPr lang="en-US" sz="2000" b="1" dirty="0" smtClean="0">
              <a:solidFill>
                <a:srgbClr val="0070C0"/>
              </a:solidFill>
            </a:endParaRPr>
          </a:p>
          <a:p>
            <a:r>
              <a:rPr lang="en-US" sz="2000" b="1" dirty="0" smtClean="0">
                <a:solidFill>
                  <a:srgbClr val="0070C0"/>
                </a:solidFill>
              </a:rPr>
              <a:t>Intermediate data structure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18686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43" grpId="0" animBg="1"/>
      <p:bldP spid="5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0629" y="259897"/>
            <a:ext cx="9720943" cy="6262005"/>
          </a:xfrm>
        </p:spPr>
      </p:pic>
      <p:sp>
        <p:nvSpPr>
          <p:cNvPr id="5" name="Rectangle 4"/>
          <p:cNvSpPr/>
          <p:nvPr/>
        </p:nvSpPr>
        <p:spPr>
          <a:xfrm>
            <a:off x="152401" y="2734130"/>
            <a:ext cx="5301342" cy="49150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urved Connector 8"/>
          <p:cNvCxnSpPr/>
          <p:nvPr/>
        </p:nvCxnSpPr>
        <p:spPr>
          <a:xfrm rot="10800000" flipV="1">
            <a:off x="1691232" y="1171688"/>
            <a:ext cx="728831" cy="28334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420063" y="837545"/>
            <a:ext cx="6187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Configuration was:</a:t>
            </a:r>
          </a:p>
          <a:p>
            <a:r>
              <a:rPr lang="en-US" sz="2000" b="1" dirty="0" smtClean="0">
                <a:solidFill>
                  <a:schemeClr val="accent5"/>
                </a:solidFill>
              </a:rPr>
              <a:t>1.3GB</a:t>
            </a:r>
            <a:r>
              <a:rPr lang="en-US" sz="2000" b="1" dirty="0" smtClean="0"/>
              <a:t> Input, </a:t>
            </a:r>
            <a:r>
              <a:rPr lang="en-US" sz="2000" b="1" dirty="0" smtClean="0">
                <a:solidFill>
                  <a:schemeClr val="accent5"/>
                </a:solidFill>
              </a:rPr>
              <a:t>256MB </a:t>
            </a:r>
            <a:r>
              <a:rPr lang="en-US" sz="2000" b="1" dirty="0" smtClean="0"/>
              <a:t>Split size, </a:t>
            </a:r>
            <a:r>
              <a:rPr lang="en-US" sz="2000" b="1" dirty="0" smtClean="0">
                <a:solidFill>
                  <a:schemeClr val="accent5"/>
                </a:solidFill>
              </a:rPr>
              <a:t>1024MB </a:t>
            </a:r>
            <a:r>
              <a:rPr lang="en-US" sz="2000" b="1" dirty="0" smtClean="0"/>
              <a:t>Java Heap Space </a:t>
            </a:r>
            <a:endParaRPr lang="en-US" sz="2000" b="1" dirty="0"/>
          </a:p>
        </p:txBody>
      </p:sp>
      <p:cxnSp>
        <p:nvCxnSpPr>
          <p:cNvPr id="17" name="Curved Connector 16"/>
          <p:cNvCxnSpPr/>
          <p:nvPr/>
        </p:nvCxnSpPr>
        <p:spPr>
          <a:xfrm rot="10800000" flipV="1">
            <a:off x="5591415" y="2523186"/>
            <a:ext cx="413658" cy="3013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041570" y="2279587"/>
            <a:ext cx="26093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Error: Java heap space 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9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 of </a:t>
            </a:r>
            <a:r>
              <a:rPr lang="en-US" dirty="0" smtClean="0">
                <a:solidFill>
                  <a:schemeClr val="accent5"/>
                </a:solidFill>
              </a:rPr>
              <a:t>Solution</a:t>
            </a:r>
            <a:endParaRPr lang="en-US" sz="3600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Modify the </a:t>
            </a:r>
            <a:r>
              <a:rPr lang="en-US" dirty="0" smtClean="0">
                <a:solidFill>
                  <a:schemeClr val="accent5"/>
                </a:solidFill>
              </a:rPr>
              <a:t>Configuration parameters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Alter the </a:t>
            </a:r>
            <a:r>
              <a:rPr lang="en-US" dirty="0" smtClean="0">
                <a:solidFill>
                  <a:schemeClr val="accent5"/>
                </a:solidFill>
              </a:rPr>
              <a:t>program’s algorithm</a:t>
            </a:r>
            <a:br>
              <a:rPr lang="en-US" dirty="0" smtClean="0">
                <a:solidFill>
                  <a:schemeClr val="accent5"/>
                </a:solidFill>
              </a:rPr>
            </a:br>
            <a:r>
              <a:rPr lang="en-US" sz="3200" dirty="0" smtClean="0"/>
              <a:t>:</a:t>
            </a:r>
            <a:r>
              <a:rPr lang="en-US" sz="2400" dirty="0" smtClean="0"/>
              <a:t> Some alternative solution was suggested from the site</a:t>
            </a:r>
            <a:r>
              <a:rPr lang="en-US" sz="2400" dirty="0" smtClean="0">
                <a:solidFill>
                  <a:schemeClr val="accent5"/>
                </a:solidFill>
              </a:rPr>
              <a:t/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/>
              <a:t>    -&gt; </a:t>
            </a:r>
            <a:r>
              <a:rPr lang="en-US" sz="2400" b="1" dirty="0" smtClean="0">
                <a:solidFill>
                  <a:schemeClr val="accent5"/>
                </a:solidFill>
              </a:rPr>
              <a:t>Succeed</a:t>
            </a:r>
            <a:r>
              <a:rPr lang="en-US" sz="2400" dirty="0" smtClean="0"/>
              <a:t> with original version failed Configuration </a:t>
            </a:r>
            <a:r>
              <a:rPr lang="en-US" sz="2400" dirty="0" smtClean="0">
                <a:solidFill>
                  <a:schemeClr val="accent5"/>
                </a:solidFill>
              </a:rPr>
              <a:t/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/>
              <a:t>            ( 256MB Split size &amp; 1024MB Java heap size )</a:t>
            </a:r>
            <a:endParaRPr lang="en-US" sz="24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007057"/>
              </p:ext>
            </p:extLst>
          </p:nvPr>
        </p:nvGraphicFramePr>
        <p:xfrm>
          <a:off x="1013969" y="2538708"/>
          <a:ext cx="7116061" cy="13624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35"/>
                <a:gridCol w="1311966"/>
                <a:gridCol w="2252780"/>
                <a:gridCol w="2252780"/>
              </a:tblGrid>
              <a:tr h="539487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Java</a:t>
                      </a:r>
                      <a:r>
                        <a:rPr lang="en-US" sz="2100" b="1" baseline="0" dirty="0" smtClean="0">
                          <a:solidFill>
                            <a:schemeClr val="bg1"/>
                          </a:solidFill>
                        </a:rPr>
                        <a:t> Heap size</a:t>
                      </a:r>
                      <a:endParaRPr lang="en-US" sz="21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 smtClean="0">
                          <a:solidFill>
                            <a:schemeClr val="bg1"/>
                          </a:solidFill>
                        </a:rPr>
                        <a:t>1024MB</a:t>
                      </a:r>
                      <a:endParaRPr lang="en-US" sz="2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 smtClean="0">
                          <a:solidFill>
                            <a:schemeClr val="bg1"/>
                          </a:solidFill>
                        </a:rPr>
                        <a:t>2048MB</a:t>
                      </a:r>
                      <a:endParaRPr lang="en-US" sz="2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</a:tr>
              <a:tr h="350520">
                <a:tc rowSpan="2"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Split</a:t>
                      </a:r>
                      <a:r>
                        <a:rPr lang="en-US" sz="2100" b="1" baseline="0" dirty="0" smtClean="0">
                          <a:solidFill>
                            <a:schemeClr val="bg1"/>
                          </a:solidFill>
                        </a:rPr>
                        <a:t> s</a:t>
                      </a:r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ize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128 MB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0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1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0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256 MB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rgbClr val="FF0000"/>
                          </a:solidFill>
                        </a:rPr>
                        <a:t>Failed</a:t>
                      </a:r>
                      <a:endParaRPr lang="en-US" sz="21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Succeed</a:t>
                      </a:r>
                      <a:endParaRPr lang="en-US" sz="20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Conclusion</a:t>
            </a:r>
            <a:endParaRPr lang="en-US" sz="3600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Efficient way to process Big data</a:t>
            </a:r>
          </a:p>
          <a:p>
            <a:pPr lvl="1"/>
            <a:r>
              <a:rPr lang="en-US" sz="2800" dirty="0" smtClean="0"/>
              <a:t>Adjust ‘</a:t>
            </a:r>
            <a:r>
              <a:rPr lang="en-US" sz="2800" dirty="0" smtClean="0">
                <a:solidFill>
                  <a:schemeClr val="accent5"/>
                </a:solidFill>
              </a:rPr>
              <a:t>split size</a:t>
            </a:r>
            <a:r>
              <a:rPr lang="en-US" sz="2800" dirty="0" smtClean="0"/>
              <a:t>’</a:t>
            </a:r>
            <a:br>
              <a:rPr lang="en-US" sz="2800" dirty="0" smtClean="0"/>
            </a:br>
            <a:r>
              <a:rPr lang="en-US" sz="2800" dirty="0" smtClean="0"/>
              <a:t>- the more ‘split size’, the less time to spend</a:t>
            </a:r>
            <a:r>
              <a:rPr lang="ko-KR" altLang="en-US" sz="2800" dirty="0" smtClean="0"/>
              <a:t/>
            </a:r>
            <a:br>
              <a:rPr lang="ko-KR" altLang="en-US" sz="2800" dirty="0" smtClean="0"/>
            </a:br>
            <a:endParaRPr lang="en-US" sz="2800" dirty="0" smtClean="0"/>
          </a:p>
          <a:p>
            <a:pPr lvl="1"/>
            <a:r>
              <a:rPr lang="en-US" sz="2800" dirty="0" smtClean="0"/>
              <a:t>Adjust </a:t>
            </a:r>
            <a:r>
              <a:rPr lang="en-US" altLang="ko-KR" sz="2800" dirty="0" smtClean="0"/>
              <a:t>‘</a:t>
            </a:r>
            <a:r>
              <a:rPr lang="en-US" sz="2800" dirty="0" smtClean="0">
                <a:solidFill>
                  <a:schemeClr val="accent5"/>
                </a:solidFill>
              </a:rPr>
              <a:t>map task capacity</a:t>
            </a:r>
            <a:r>
              <a:rPr lang="en-US" altLang="ko-KR" sz="2800" dirty="0" smtClean="0"/>
              <a:t>’</a:t>
            </a:r>
            <a:r>
              <a:rPr lang="ko-KR" altLang="en-US" sz="2800" dirty="0" smtClean="0">
                <a:solidFill>
                  <a:schemeClr val="accent5"/>
                </a:solidFill>
              </a:rPr>
              <a:t> </a:t>
            </a:r>
            <a:r>
              <a:rPr lang="en-US" altLang="ko-KR" sz="2800" dirty="0" smtClean="0">
                <a:solidFill>
                  <a:schemeClr val="accent5"/>
                </a:solidFill>
              </a:rPr>
              <a:t/>
            </a:r>
            <a:br>
              <a:rPr lang="en-US" altLang="ko-KR" sz="2800" dirty="0" smtClean="0">
                <a:solidFill>
                  <a:schemeClr val="accent5"/>
                </a:solidFill>
              </a:rPr>
            </a:br>
            <a:r>
              <a:rPr lang="en-US" altLang="ko-KR" sz="2800" dirty="0" smtClean="0"/>
              <a:t>- </a:t>
            </a:r>
            <a:r>
              <a:rPr lang="en-US" sz="2800" dirty="0" smtClean="0"/>
              <a:t>suitable for input file size</a:t>
            </a:r>
            <a:br>
              <a:rPr lang="en-US" sz="2800" dirty="0" smtClean="0"/>
            </a:br>
            <a:r>
              <a:rPr lang="en-US" sz="2800" dirty="0" smtClean="0"/>
              <a:t>- Big size of map task capacity is not always right</a:t>
            </a:r>
          </a:p>
          <a:p>
            <a:pPr lvl="1"/>
            <a:endParaRPr lang="en-US" sz="2800" dirty="0"/>
          </a:p>
          <a:p>
            <a:r>
              <a:rPr lang="en-US" sz="3200" dirty="0" smtClean="0"/>
              <a:t>Can </a:t>
            </a:r>
            <a:r>
              <a:rPr lang="en-US" sz="3200" dirty="0" smtClean="0">
                <a:solidFill>
                  <a:schemeClr val="accent5"/>
                </a:solidFill>
              </a:rPr>
              <a:t>measure the size of intermediate data structure</a:t>
            </a:r>
            <a:r>
              <a:rPr lang="en-US" sz="3200" dirty="0" smtClean="0"/>
              <a:t>, and found some solutions for OOM cases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32651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References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[1] Jeffrey </a:t>
            </a:r>
            <a:r>
              <a:rPr lang="en-US" sz="2000" dirty="0" smtClean="0"/>
              <a:t>Dean and </a:t>
            </a:r>
            <a:r>
              <a:rPr lang="en-US" sz="2000" dirty="0"/>
              <a:t>Sanjay </a:t>
            </a:r>
            <a:r>
              <a:rPr lang="en-US" sz="2000" dirty="0" err="1" smtClean="0"/>
              <a:t>Ghemawat</a:t>
            </a:r>
            <a:r>
              <a:rPr lang="en-US" sz="2000" dirty="0" smtClean="0"/>
              <a:t>. (2004). “MapReduce: Simplified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ko-KR" altLang="en-US" sz="2000" dirty="0" smtClean="0"/>
              <a:t>      </a:t>
            </a:r>
            <a:r>
              <a:rPr lang="en-US" sz="2000" dirty="0" smtClean="0"/>
              <a:t>Data Processing on Large Clusters”. [Online].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en-US" altLang="ko-KR" sz="1200" dirty="0"/>
              <a:t> </a:t>
            </a:r>
            <a:r>
              <a:rPr lang="en-US" altLang="ko-KR" sz="1200" dirty="0" smtClean="0"/>
              <a:t>  </a:t>
            </a:r>
            <a:r>
              <a:rPr lang="ko-KR" altLang="en-US" sz="1200" dirty="0" smtClean="0"/>
              <a:t>       </a:t>
            </a:r>
            <a:r>
              <a:rPr lang="en-US" altLang="ko-KR" sz="1200" dirty="0" smtClean="0"/>
              <a:t>A</a:t>
            </a:r>
            <a:r>
              <a:rPr lang="en-US" sz="1200" dirty="0" smtClean="0"/>
              <a:t>vailable:</a:t>
            </a:r>
            <a:r>
              <a:rPr lang="ko-KR" altLang="en-US" sz="1200" dirty="0" smtClean="0"/>
              <a:t> </a:t>
            </a:r>
            <a:r>
              <a:rPr lang="en-US" sz="1200" dirty="0" smtClean="0">
                <a:hlinkClick r:id="rId3"/>
              </a:rPr>
              <a:t>h</a:t>
            </a:r>
            <a:r>
              <a:rPr lang="en-US" altLang="ko-KR" sz="1200" dirty="0" smtClean="0">
                <a:hlinkClick r:id="rId3"/>
              </a:rPr>
              <a:t>ttp</a:t>
            </a:r>
            <a:r>
              <a:rPr lang="en-US" altLang="ko-KR" sz="1200" dirty="0">
                <a:hlinkClick r:id="rId3"/>
              </a:rPr>
              <a:t>://static.googleusercontent.com/media/research.google.com/ko//</a:t>
            </a:r>
            <a:r>
              <a:rPr lang="en-US" altLang="ko-KR" sz="1200" dirty="0" smtClean="0">
                <a:hlinkClick r:id="rId3"/>
              </a:rPr>
              <a:t>archive/mapreduce-osdi04.pdf</a:t>
            </a:r>
            <a:r>
              <a:rPr lang="en-US" altLang="ko-KR" sz="1200" dirty="0" smtClean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[2] 한기용, </a:t>
            </a:r>
            <a:r>
              <a:rPr lang="en-US" sz="2000" i="1" dirty="0" smtClean="0"/>
              <a:t>Do </a:t>
            </a:r>
            <a:r>
              <a:rPr lang="en-US" sz="2000" i="1" dirty="0"/>
              <a:t>it! 직접 해보는 하둡 </a:t>
            </a:r>
            <a:r>
              <a:rPr lang="en-US" sz="2000" i="1" dirty="0" smtClean="0"/>
              <a:t>프로그래밍</a:t>
            </a:r>
            <a:r>
              <a:rPr lang="en-US" sz="2000" dirty="0"/>
              <a:t>.</a:t>
            </a:r>
            <a:r>
              <a:rPr lang="en-US" sz="2000" dirty="0" smtClean="0"/>
              <a:t> Seoul</a:t>
            </a:r>
            <a:r>
              <a:rPr lang="en-US" altLang="ko-KR" sz="2000" dirty="0" smtClean="0"/>
              <a:t>: </a:t>
            </a:r>
            <a:r>
              <a:rPr lang="en-US" sz="2000" dirty="0" err="1" smtClean="0"/>
              <a:t>EasysPublishing</a:t>
            </a:r>
            <a:r>
              <a:rPr lang="en-US" sz="2000" dirty="0" smtClean="0"/>
              <a:t>, </a:t>
            </a:r>
            <a:br>
              <a:rPr lang="en-US" sz="2000" dirty="0" smtClean="0"/>
            </a:br>
            <a:r>
              <a:rPr lang="en-US" sz="2000" dirty="0" smtClean="0"/>
              <a:t>      2013</a:t>
            </a:r>
            <a:r>
              <a:rPr lang="en-US" altLang="ko-KR" sz="2000" dirty="0" smtClean="0"/>
              <a:t>.</a:t>
            </a:r>
            <a:endParaRPr lang="en-US" sz="2000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3] </a:t>
            </a:r>
            <a:r>
              <a:rPr lang="en-US" sz="2000" dirty="0" err="1"/>
              <a:t>Lijie</a:t>
            </a:r>
            <a:r>
              <a:rPr lang="en-US" sz="2000" dirty="0"/>
              <a:t> Xu, </a:t>
            </a:r>
            <a:r>
              <a:rPr lang="en-US" sz="2000" dirty="0" smtClean="0"/>
              <a:t>“An </a:t>
            </a:r>
            <a:r>
              <a:rPr lang="en-US" sz="2000" dirty="0"/>
              <a:t>Empirical study on real-world OOM cases in MapReduce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jobs, </a:t>
            </a:r>
            <a:r>
              <a:rPr lang="en-US" sz="2000" i="1" dirty="0" smtClean="0"/>
              <a:t>Chinese </a:t>
            </a:r>
            <a:r>
              <a:rPr lang="en-US" sz="2000" i="1" dirty="0"/>
              <a:t>Academy of </a:t>
            </a:r>
            <a:r>
              <a:rPr lang="en-US" sz="2000" i="1" dirty="0" smtClean="0"/>
              <a:t>Sciences.</a:t>
            </a:r>
            <a:endParaRPr lang="en-US" sz="2000" i="1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4] Donald </a:t>
            </a:r>
            <a:r>
              <a:rPr lang="en-US" sz="2000" dirty="0" smtClean="0"/>
              <a:t>Miner and </a:t>
            </a:r>
            <a:r>
              <a:rPr lang="en-US" sz="2000" dirty="0"/>
              <a:t>Adam Shook, </a:t>
            </a:r>
            <a:r>
              <a:rPr lang="en-US" sz="2000" i="1" dirty="0" err="1" smtClean="0"/>
              <a:t>MapReduce</a:t>
            </a:r>
            <a:r>
              <a:rPr lang="en-US" sz="2000" i="1" dirty="0" smtClean="0"/>
              <a:t> </a:t>
            </a:r>
            <a:r>
              <a:rPr lang="en-US" sz="2000" i="1" dirty="0"/>
              <a:t>Design </a:t>
            </a:r>
            <a:r>
              <a:rPr lang="en-US" sz="2000" i="1" dirty="0" smtClean="0"/>
              <a:t>Patterns</a:t>
            </a:r>
            <a:r>
              <a:rPr lang="en-US" sz="2000" dirty="0" smtClean="0"/>
              <a:t>. </a:t>
            </a:r>
            <a:r>
              <a:rPr lang="en-US" sz="2000" dirty="0"/>
              <a:t>O’Reilly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Media. </a:t>
            </a:r>
            <a:r>
              <a:rPr lang="en-US" sz="2000" dirty="0" err="1" smtClean="0"/>
              <a:t>Inc</a:t>
            </a:r>
            <a:r>
              <a:rPr lang="en-US" sz="2000" dirty="0"/>
              <a:t>,</a:t>
            </a:r>
            <a:r>
              <a:rPr lang="en-US" sz="2000" dirty="0" smtClean="0"/>
              <a:t> </a:t>
            </a:r>
            <a:r>
              <a:rPr lang="en-US" sz="2000" dirty="0"/>
              <a:t>2012.</a:t>
            </a:r>
          </a:p>
        </p:txBody>
      </p:sp>
    </p:spTree>
    <p:extLst>
      <p:ext uri="{BB962C8B-B14F-4D97-AF65-F5344CB8AC3E}">
        <p14:creationId xmlns:p14="http://schemas.microsoft.com/office/powerpoint/2010/main" val="42093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4688" y="4589464"/>
            <a:ext cx="7886700" cy="1500187"/>
          </a:xfrm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if you want to know more technical information,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lease enter our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GitHub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repository.</a:t>
            </a: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/I-SURF-Hadoop/MapReduce</a:t>
            </a:r>
          </a:p>
        </p:txBody>
      </p:sp>
    </p:spTree>
    <p:extLst>
      <p:ext uri="{BB962C8B-B14F-4D97-AF65-F5344CB8AC3E}">
        <p14:creationId xmlns:p14="http://schemas.microsoft.com/office/powerpoint/2010/main" val="18639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does MapReduce </a:t>
            </a:r>
            <a:r>
              <a:rPr lang="en-US" dirty="0" smtClean="0"/>
              <a:t>really work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4879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6961" y="3078723"/>
            <a:ext cx="2470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[ Map Phase ]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7233139" y="3502622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233139" y="42463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233138" y="505476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233138" y="58632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2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12728" y="2389915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Combining &amp; Sorting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smtClean="0">
                <a:solidFill>
                  <a:schemeClr val="accent5"/>
                </a:solidFill>
              </a:rPr>
              <a:t>The </a:t>
            </a:r>
            <a:r>
              <a:rPr lang="en-US" sz="2200" i="1" dirty="0" smtClean="0">
                <a:solidFill>
                  <a:schemeClr val="accent5"/>
                </a:solidFill>
              </a:rPr>
              <a:t>cat sees the dog, and the dog sees the </a:t>
            </a:r>
            <a:r>
              <a:rPr lang="en-US" sz="2200" i="1" smtClean="0">
                <a:solidFill>
                  <a:schemeClr val="accent5"/>
                </a:solidFill>
              </a:rPr>
              <a:t>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cxnSp>
        <p:nvCxnSpPr>
          <p:cNvPr id="21" name="Straight Arrow Connector 20"/>
          <p:cNvCxnSpPr>
            <a:stCxn id="64" idx="3"/>
            <a:endCxn id="9" idx="1"/>
          </p:cNvCxnSpPr>
          <p:nvPr/>
        </p:nvCxnSpPr>
        <p:spPr>
          <a:xfrm>
            <a:off x="3731166" y="2510131"/>
            <a:ext cx="1021457" cy="892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64" idx="3"/>
            <a:endCxn id="11" idx="1"/>
          </p:cNvCxnSpPr>
          <p:nvPr/>
        </p:nvCxnSpPr>
        <p:spPr>
          <a:xfrm>
            <a:off x="3731166" y="2510131"/>
            <a:ext cx="1021457" cy="7526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4" idx="3"/>
            <a:endCxn id="12" idx="1"/>
          </p:cNvCxnSpPr>
          <p:nvPr/>
        </p:nvCxnSpPr>
        <p:spPr>
          <a:xfrm>
            <a:off x="3731166" y="2510131"/>
            <a:ext cx="1021456" cy="15610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4" idx="3"/>
            <a:endCxn id="13" idx="1"/>
          </p:cNvCxnSpPr>
          <p:nvPr/>
        </p:nvCxnSpPr>
        <p:spPr>
          <a:xfrm>
            <a:off x="3731166" y="2510131"/>
            <a:ext cx="1021456" cy="23695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4" idx="3"/>
            <a:endCxn id="14" idx="1"/>
          </p:cNvCxnSpPr>
          <p:nvPr/>
        </p:nvCxnSpPr>
        <p:spPr>
          <a:xfrm>
            <a:off x="3731166" y="2510131"/>
            <a:ext cx="1021455" cy="31779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3"/>
            <a:endCxn id="15" idx="1"/>
          </p:cNvCxnSpPr>
          <p:nvPr/>
        </p:nvCxnSpPr>
        <p:spPr>
          <a:xfrm>
            <a:off x="6034834" y="3262742"/>
            <a:ext cx="1198305" cy="524165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4" idx="3"/>
            <a:endCxn id="16" idx="1"/>
          </p:cNvCxnSpPr>
          <p:nvPr/>
        </p:nvCxnSpPr>
        <p:spPr>
          <a:xfrm flipV="1">
            <a:off x="6034832" y="4530595"/>
            <a:ext cx="1198307" cy="11574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2" idx="3"/>
            <a:endCxn id="17" idx="1"/>
          </p:cNvCxnSpPr>
          <p:nvPr/>
        </p:nvCxnSpPr>
        <p:spPr>
          <a:xfrm>
            <a:off x="6034833" y="407119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3" idx="3"/>
            <a:endCxn id="18" idx="1"/>
          </p:cNvCxnSpPr>
          <p:nvPr/>
        </p:nvCxnSpPr>
        <p:spPr>
          <a:xfrm>
            <a:off x="6034833" y="487964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9" idx="3"/>
            <a:endCxn id="18" idx="1"/>
          </p:cNvCxnSpPr>
          <p:nvPr/>
        </p:nvCxnSpPr>
        <p:spPr>
          <a:xfrm>
            <a:off x="6034834" y="2519054"/>
            <a:ext cx="1198304" cy="362844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/>
          <p:nvPr/>
        </p:nvCxnSpPr>
        <p:spPr>
          <a:xfrm rot="5400000" flipH="1" flipV="1">
            <a:off x="6548536" y="2888076"/>
            <a:ext cx="635863" cy="432427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752623" y="2234769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52623" y="29784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52622" y="37869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52622" y="45953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52621" y="54038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28650" y="3663498"/>
            <a:ext cx="37445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MapReduce library </a:t>
            </a:r>
            <a:r>
              <a:rPr lang="en-US" sz="2000" dirty="0"/>
              <a:t>first splits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the input into </a:t>
            </a:r>
            <a:r>
              <a:rPr lang="en-US" sz="2000" i="1" dirty="0" smtClean="0">
                <a:solidFill>
                  <a:schemeClr val="accent5"/>
                </a:solidFill>
              </a:rPr>
              <a:t>M</a:t>
            </a:r>
            <a:r>
              <a:rPr lang="en-US" sz="2000" dirty="0" smtClean="0">
                <a:solidFill>
                  <a:schemeClr val="accent5"/>
                </a:solidFill>
              </a:rPr>
              <a:t> pieces. </a:t>
            </a:r>
          </a:p>
          <a:p>
            <a:endParaRPr lang="en-US" sz="2000" dirty="0" smtClean="0"/>
          </a:p>
          <a:p>
            <a:r>
              <a:rPr lang="en-US" sz="2000" dirty="0" smtClean="0"/>
              <a:t> A map worker processes these pieces using a </a:t>
            </a:r>
            <a:r>
              <a:rPr lang="en-US" sz="2000" dirty="0" smtClean="0">
                <a:solidFill>
                  <a:schemeClr val="accent5"/>
                </a:solidFill>
              </a:rPr>
              <a:t>user-defined</a:t>
            </a:r>
            <a:r>
              <a:rPr lang="en-US" sz="2000" dirty="0" smtClean="0"/>
              <a:t> </a:t>
            </a:r>
            <a:r>
              <a:rPr lang="en-US" sz="2000" i="1" dirty="0" smtClean="0">
                <a:solidFill>
                  <a:schemeClr val="accent5"/>
                </a:solidFill>
              </a:rPr>
              <a:t>Map </a:t>
            </a:r>
            <a:r>
              <a:rPr lang="en-US" sz="2000" dirty="0" smtClean="0"/>
              <a:t>function. </a:t>
            </a:r>
            <a:r>
              <a:rPr lang="en-US" altLang="ko-KR" sz="2000" dirty="0" smtClean="0">
                <a:solidFill>
                  <a:schemeClr val="accent5"/>
                </a:solidFill>
              </a:rPr>
              <a:t>Intermediate key/value </a:t>
            </a:r>
            <a:r>
              <a:rPr lang="en-US" altLang="ko-KR" sz="2000" dirty="0" smtClean="0">
                <a:solidFill>
                  <a:srgbClr val="002060"/>
                </a:solidFill>
              </a:rPr>
              <a:t>pairs</a:t>
            </a:r>
            <a:r>
              <a:rPr lang="en-US" sz="2000" dirty="0">
                <a:solidFill>
                  <a:srgbClr val="002060"/>
                </a:solidFill>
              </a:rPr>
              <a:t> </a:t>
            </a:r>
            <a:r>
              <a:rPr lang="en-US" sz="2000" dirty="0" smtClean="0"/>
              <a:t>will be produced by this function.</a:t>
            </a:r>
            <a:endParaRPr lang="en-US" sz="2000" baseline="30000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43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4856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289788" y="4489753"/>
            <a:ext cx="1282211" cy="910636"/>
            <a:chOff x="3794137" y="5623537"/>
            <a:chExt cx="1282211" cy="910636"/>
          </a:xfrm>
        </p:grpSpPr>
        <p:sp>
          <p:nvSpPr>
            <p:cNvPr id="67" name="Rectangle 66"/>
            <p:cNvSpPr/>
            <p:nvPr/>
          </p:nvSpPr>
          <p:spPr>
            <a:xfrm>
              <a:off x="3794137" y="5623537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794137" y="6078855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289788" y="2673325"/>
            <a:ext cx="1282212" cy="1365955"/>
            <a:chOff x="3875344" y="3802264"/>
            <a:chExt cx="1282212" cy="1365955"/>
          </a:xfrm>
        </p:grpSpPr>
        <p:sp>
          <p:nvSpPr>
            <p:cNvPr id="69" name="Rectangle 68"/>
            <p:cNvSpPr/>
            <p:nvPr/>
          </p:nvSpPr>
          <p:spPr>
            <a:xfrm>
              <a:off x="3875345" y="4257583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875344" y="4712901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875345" y="3802264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3" name="Straight Arrow Connector 72"/>
          <p:cNvCxnSpPr>
            <a:endCxn id="69" idx="1"/>
          </p:cNvCxnSpPr>
          <p:nvPr/>
        </p:nvCxnSpPr>
        <p:spPr>
          <a:xfrm>
            <a:off x="2046486" y="2697991"/>
            <a:ext cx="1243303" cy="65831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4924362" y="2111454"/>
            <a:ext cx="2934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[ Reduce Phase </a:t>
            </a:r>
            <a:r>
              <a:rPr lang="en-US" sz="3200" dirty="0" smtClean="0"/>
              <a:t>]</a:t>
            </a:r>
            <a:endParaRPr lang="en-US" sz="3200" dirty="0"/>
          </a:p>
        </p:txBody>
      </p:sp>
      <p:sp>
        <p:nvSpPr>
          <p:cNvPr id="27" name="TextBox 26"/>
          <p:cNvSpPr txBox="1"/>
          <p:nvPr/>
        </p:nvSpPr>
        <p:spPr>
          <a:xfrm>
            <a:off x="4924362" y="2908757"/>
            <a:ext cx="35909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When </a:t>
            </a:r>
            <a:r>
              <a:rPr lang="en-US" sz="2000" dirty="0"/>
              <a:t>a </a:t>
            </a:r>
            <a:r>
              <a:rPr lang="en-US" sz="2000" dirty="0">
                <a:solidFill>
                  <a:schemeClr val="accent5"/>
                </a:solidFill>
              </a:rPr>
              <a:t>reduce worker</a:t>
            </a:r>
            <a:r>
              <a:rPr lang="en-US" sz="2000" dirty="0"/>
              <a:t> has read all </a:t>
            </a:r>
            <a:r>
              <a:rPr lang="en-US" sz="2000" dirty="0" smtClean="0"/>
              <a:t>intermediate </a:t>
            </a:r>
            <a:r>
              <a:rPr lang="en-US" sz="2000" dirty="0"/>
              <a:t>data, </a:t>
            </a:r>
            <a:r>
              <a:rPr lang="en-US" sz="2000" dirty="0">
                <a:solidFill>
                  <a:schemeClr val="accent5"/>
                </a:solidFill>
              </a:rPr>
              <a:t>it sorts </a:t>
            </a:r>
            <a:r>
              <a:rPr lang="en-US" sz="2000" dirty="0" smtClean="0"/>
              <a:t>them </a:t>
            </a:r>
            <a:r>
              <a:rPr lang="en-US" sz="2000" dirty="0"/>
              <a:t>by the intermediate </a:t>
            </a:r>
            <a:r>
              <a:rPr lang="en-US" sz="2000" dirty="0" smtClean="0"/>
              <a:t>keys. </a:t>
            </a:r>
          </a:p>
          <a:p>
            <a:endParaRPr lang="en-US" sz="2000" dirty="0"/>
          </a:p>
          <a:p>
            <a:r>
              <a:rPr lang="en-US" sz="2000" dirty="0" smtClean="0"/>
              <a:t> The </a:t>
            </a:r>
            <a:r>
              <a:rPr lang="en-US" sz="2000" dirty="0"/>
              <a:t>reduce worker iterates </a:t>
            </a:r>
            <a:r>
              <a:rPr lang="en-US" sz="2000" dirty="0" smtClean="0"/>
              <a:t>the </a:t>
            </a:r>
            <a:r>
              <a:rPr lang="en-US" sz="2000" dirty="0"/>
              <a:t>sorted </a:t>
            </a:r>
            <a:r>
              <a:rPr lang="en-US" sz="2000" dirty="0" smtClean="0"/>
              <a:t>intermediate </a:t>
            </a:r>
            <a:r>
              <a:rPr lang="en-US" sz="2000" dirty="0"/>
              <a:t>data and for each </a:t>
            </a:r>
            <a:r>
              <a:rPr lang="en-US" sz="2000" dirty="0">
                <a:solidFill>
                  <a:schemeClr val="accent5"/>
                </a:solidFill>
              </a:rPr>
              <a:t>unique intermediate key</a:t>
            </a:r>
            <a:r>
              <a:rPr lang="en-US" sz="2000" dirty="0"/>
              <a:t> </a:t>
            </a:r>
            <a:r>
              <a:rPr lang="en-US" sz="2000" dirty="0" smtClean="0"/>
              <a:t>encountered</a:t>
            </a:r>
            <a:r>
              <a:rPr lang="en-US" sz="2000" dirty="0"/>
              <a:t>, it passes the key and the </a:t>
            </a:r>
            <a:r>
              <a:rPr lang="en-US" sz="2000" dirty="0" smtClean="0"/>
              <a:t>values </a:t>
            </a:r>
            <a:r>
              <a:rPr lang="en-US" sz="2000" dirty="0"/>
              <a:t>to the user’s </a:t>
            </a:r>
            <a:r>
              <a:rPr lang="en-US" sz="2000" i="1" dirty="0">
                <a:solidFill>
                  <a:schemeClr val="accent5"/>
                </a:solidFill>
              </a:rPr>
              <a:t>Reduce </a:t>
            </a:r>
            <a:r>
              <a:rPr lang="en-US" sz="2000" dirty="0" smtClean="0">
                <a:solidFill>
                  <a:schemeClr val="accent5"/>
                </a:solidFill>
              </a:rPr>
              <a:t>function</a:t>
            </a:r>
            <a:r>
              <a:rPr lang="en-US" sz="2000" dirty="0"/>
              <a:t>. </a:t>
            </a:r>
            <a:endParaRPr lang="en-US" sz="2000" baseline="30000" dirty="0"/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2046486" y="3451334"/>
            <a:ext cx="1243301" cy="1489226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51" idx="3"/>
            <a:endCxn id="69" idx="1"/>
          </p:cNvCxnSpPr>
          <p:nvPr/>
        </p:nvCxnSpPr>
        <p:spPr>
          <a:xfrm flipV="1">
            <a:off x="2046487" y="3356303"/>
            <a:ext cx="1243302" cy="158425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2065940" y="4940560"/>
            <a:ext cx="1223847" cy="11382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oup 83"/>
          <p:cNvGrpSpPr/>
          <p:nvPr/>
        </p:nvGrpSpPr>
        <p:grpSpPr>
          <a:xfrm>
            <a:off x="764275" y="2108080"/>
            <a:ext cx="1282212" cy="4426094"/>
            <a:chOff x="764275" y="2108080"/>
            <a:chExt cx="1282212" cy="4426094"/>
          </a:xfrm>
        </p:grpSpPr>
        <p:grpSp>
          <p:nvGrpSpPr>
            <p:cNvPr id="44" name="Group 43"/>
            <p:cNvGrpSpPr/>
            <p:nvPr/>
          </p:nvGrpSpPr>
          <p:grpSpPr>
            <a:xfrm>
              <a:off x="764275" y="2108080"/>
              <a:ext cx="1282212" cy="1821273"/>
              <a:chOff x="3930893" y="2105958"/>
              <a:chExt cx="1282212" cy="2274276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3930894" y="2105958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3930893" y="2674527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930893" y="3243096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930893" y="3811665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64275" y="4257582"/>
              <a:ext cx="1282212" cy="2276592"/>
              <a:chOff x="3930893" y="4203361"/>
              <a:chExt cx="1282212" cy="2276592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3930894" y="4658680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930893" y="5113998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3930893" y="5569317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3930893" y="6024635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3930894" y="4203361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and,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29" name="TextBox 28"/>
          <p:cNvSpPr txBox="1"/>
          <p:nvPr/>
        </p:nvSpPr>
        <p:spPr>
          <a:xfrm>
            <a:off x="2557248" y="2080890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Shuffling</a:t>
            </a:r>
          </a:p>
        </p:txBody>
      </p:sp>
      <p:cxnSp>
        <p:nvCxnSpPr>
          <p:cNvPr id="30" name="Curved Connector 29"/>
          <p:cNvCxnSpPr/>
          <p:nvPr/>
        </p:nvCxnSpPr>
        <p:spPr>
          <a:xfrm rot="5400000" flipH="1" flipV="1">
            <a:off x="2626588" y="2485094"/>
            <a:ext cx="488536" cy="40544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02640" y="6159996"/>
            <a:ext cx="2646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5"/>
                </a:solidFill>
              </a:rPr>
              <a:t>Two </a:t>
            </a:r>
            <a:r>
              <a:rPr lang="en-US" b="1" dirty="0" smtClean="0"/>
              <a:t>independent</a:t>
            </a:r>
            <a:r>
              <a:rPr lang="en-US" b="1" dirty="0" smtClean="0">
                <a:solidFill>
                  <a:schemeClr val="accent5"/>
                </a:solidFill>
              </a:rPr>
              <a:t> reducer</a:t>
            </a:r>
            <a:endParaRPr lang="en-US" b="1" dirty="0" smtClean="0"/>
          </a:p>
        </p:txBody>
      </p:sp>
      <p:cxnSp>
        <p:nvCxnSpPr>
          <p:cNvPr id="32" name="Curved Connector 31"/>
          <p:cNvCxnSpPr/>
          <p:nvPr/>
        </p:nvCxnSpPr>
        <p:spPr>
          <a:xfrm rot="16200000" flipV="1">
            <a:off x="3639518" y="5567755"/>
            <a:ext cx="624687" cy="55979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63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47775" y="2274838"/>
            <a:ext cx="66484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“There </a:t>
            </a:r>
            <a:r>
              <a:rPr lang="en-US" sz="2400" dirty="0"/>
              <a:t>was </a:t>
            </a:r>
            <a:r>
              <a:rPr lang="en-US" sz="2400" dirty="0">
                <a:solidFill>
                  <a:schemeClr val="accent5"/>
                </a:solidFill>
              </a:rPr>
              <a:t>5 </a:t>
            </a:r>
            <a:r>
              <a:rPr lang="en-US" sz="2400" dirty="0" err="1">
                <a:solidFill>
                  <a:schemeClr val="accent5"/>
                </a:solidFill>
              </a:rPr>
              <a:t>exabytes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of information </a:t>
            </a:r>
            <a:r>
              <a:rPr lang="en-US" sz="2400" dirty="0" smtClean="0"/>
              <a:t>created </a:t>
            </a:r>
            <a:r>
              <a:rPr lang="en-US" sz="2400" dirty="0"/>
              <a:t>between the </a:t>
            </a:r>
            <a:r>
              <a:rPr lang="en-US" sz="2400" dirty="0">
                <a:solidFill>
                  <a:schemeClr val="accent5"/>
                </a:solidFill>
              </a:rPr>
              <a:t>dawn of civilization through </a:t>
            </a:r>
            <a:r>
              <a:rPr lang="en-US" sz="2400" dirty="0" smtClean="0">
                <a:solidFill>
                  <a:schemeClr val="accent5"/>
                </a:solidFill>
              </a:rPr>
              <a:t>2003</a:t>
            </a:r>
            <a:r>
              <a:rPr lang="en-US" sz="2400" dirty="0" smtClean="0"/>
              <a:t>, </a:t>
            </a:r>
          </a:p>
          <a:p>
            <a:pPr algn="ctr"/>
            <a:r>
              <a:rPr lang="en-US" sz="2400" dirty="0" smtClean="0"/>
              <a:t>But </a:t>
            </a:r>
            <a:r>
              <a:rPr lang="en-US" sz="2400" dirty="0"/>
              <a:t>that much information is now created </a:t>
            </a:r>
            <a:endParaRPr lang="en-US" sz="2400" dirty="0" smtClean="0"/>
          </a:p>
          <a:p>
            <a:pPr algn="ctr"/>
            <a:r>
              <a:rPr lang="en-US" sz="2400" dirty="0">
                <a:solidFill>
                  <a:schemeClr val="accent5"/>
                </a:solidFill>
              </a:rPr>
              <a:t>e</a:t>
            </a:r>
            <a:r>
              <a:rPr lang="en-US" sz="2400" dirty="0" smtClean="0">
                <a:solidFill>
                  <a:schemeClr val="accent5"/>
                </a:solidFill>
              </a:rPr>
              <a:t>very 2 </a:t>
            </a:r>
            <a:r>
              <a:rPr lang="en-US" sz="2400" dirty="0">
                <a:solidFill>
                  <a:schemeClr val="accent5"/>
                </a:solidFill>
              </a:rPr>
              <a:t>days</a:t>
            </a:r>
            <a:r>
              <a:rPr lang="en-US" sz="2400" dirty="0"/>
              <a:t>, and the pace is increasing</a:t>
            </a:r>
            <a:r>
              <a:rPr lang="en-US" sz="2400" dirty="0" smtClean="0"/>
              <a:t>...”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>
                <a:latin typeface="+mj-lt"/>
              </a:rPr>
              <a:t>- Eric Schmidt, Google CEO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2888" y="1688592"/>
            <a:ext cx="4078224" cy="34808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0308" y="950877"/>
            <a:ext cx="27435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Data scientists want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o analyze these </a:t>
            </a:r>
          </a:p>
          <a:p>
            <a:r>
              <a:rPr lang="en-US" sz="2400" dirty="0">
                <a:solidFill>
                  <a:schemeClr val="accent5"/>
                </a:solidFill>
              </a:rPr>
              <a:t>l</a:t>
            </a:r>
            <a:r>
              <a:rPr lang="en-US" sz="2400" dirty="0" smtClean="0">
                <a:solidFill>
                  <a:schemeClr val="accent5"/>
                </a:solidFill>
              </a:rPr>
              <a:t>arge data sets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10308" y="2613821"/>
            <a:ext cx="234446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But single machines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have </a:t>
            </a:r>
          </a:p>
          <a:p>
            <a:r>
              <a:rPr lang="en-US" sz="2400" dirty="0" smtClean="0">
                <a:solidFill>
                  <a:schemeClr val="accent5"/>
                </a:solidFill>
              </a:rPr>
              <a:t>limitations </a:t>
            </a:r>
          </a:p>
          <a:p>
            <a:r>
              <a:rPr lang="en-US" sz="2400" dirty="0" smtClean="0"/>
              <a:t>in processing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hese data sets</a:t>
            </a:r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5523386" y="950877"/>
            <a:ext cx="3353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How can we handle that?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0308" y="5491624"/>
            <a:ext cx="38604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Furthermore, data sets </a:t>
            </a:r>
          </a:p>
          <a:p>
            <a:r>
              <a:rPr lang="en-US" sz="2400" dirty="0" smtClean="0"/>
              <a:t>are now </a:t>
            </a:r>
            <a:r>
              <a:rPr lang="en-US" sz="2400" dirty="0" smtClean="0">
                <a:solidFill>
                  <a:schemeClr val="accent5"/>
                </a:solidFill>
              </a:rPr>
              <a:t>growing very rapidly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6202546" y="2613821"/>
            <a:ext cx="267413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 Do we need to</a:t>
            </a:r>
          </a:p>
          <a:p>
            <a:pPr algn="r"/>
            <a:r>
              <a:rPr lang="en-US" sz="2400" dirty="0" smtClean="0"/>
              <a:t>understand</a:t>
            </a:r>
          </a:p>
          <a:p>
            <a:pPr algn="r"/>
            <a:r>
              <a:rPr lang="en-US" sz="2400" dirty="0" smtClean="0"/>
              <a:t> the details of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parallelization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fault tolerance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data distribution</a:t>
            </a:r>
          </a:p>
          <a:p>
            <a:pPr algn="r"/>
            <a:r>
              <a:rPr lang="en-US" sz="2400" dirty="0" smtClean="0"/>
              <a:t>and </a:t>
            </a:r>
            <a:r>
              <a:rPr lang="en-US" sz="2400" dirty="0" smtClean="0">
                <a:solidFill>
                  <a:schemeClr val="bg1"/>
                </a:solidFill>
              </a:rPr>
              <a:t>load balancing</a:t>
            </a:r>
            <a:r>
              <a:rPr lang="en-US" sz="2400" dirty="0" smtClean="0"/>
              <a:t>?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984730" y="1688592"/>
            <a:ext cx="28919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>
                <a:solidFill>
                  <a:schemeClr val="accent5"/>
                </a:solidFill>
              </a:rPr>
              <a:t>Distribute </a:t>
            </a:r>
            <a:r>
              <a:rPr lang="en-US" sz="2400" dirty="0" smtClean="0">
                <a:solidFill>
                  <a:schemeClr val="accent5"/>
                </a:solidFill>
              </a:rPr>
              <a:t>processing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395740" y="5860956"/>
            <a:ext cx="24809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/>
              <a:t>The answer is </a:t>
            </a:r>
            <a:r>
              <a:rPr lang="en-US" sz="2400" dirty="0" smtClean="0">
                <a:solidFill>
                  <a:schemeClr val="accent5"/>
                </a:solidFill>
              </a:rPr>
              <a:t>‘no’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6545846" y="3701423"/>
            <a:ext cx="225709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parallelization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fault </a:t>
            </a:r>
            <a:r>
              <a:rPr lang="en-US" sz="2400" dirty="0" smtClean="0">
                <a:solidFill>
                  <a:schemeClr val="accent5"/>
                </a:solidFill>
              </a:rPr>
              <a:t>tolerance</a:t>
            </a:r>
            <a:endParaRPr lang="en-US" sz="2400" dirty="0"/>
          </a:p>
          <a:p>
            <a:pPr algn="r"/>
            <a:r>
              <a:rPr lang="en-US" sz="2400" dirty="0">
                <a:solidFill>
                  <a:schemeClr val="accent5"/>
                </a:solidFill>
              </a:rPr>
              <a:t>data distribution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load balancing</a:t>
            </a:r>
            <a:r>
              <a:rPr lang="ko-KR" altLang="en-US" sz="2400" dirty="0" smtClean="0">
                <a:solidFill>
                  <a:schemeClr val="accent5"/>
                </a:solidFill>
              </a:rPr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75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800" y="1453453"/>
            <a:ext cx="39742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chemeClr val="accent5"/>
                </a:solidFill>
              </a:rPr>
              <a:t>MapReduce</a:t>
            </a:r>
            <a:r>
              <a:rPr lang="en-US" sz="2400" dirty="0"/>
              <a:t> is a </a:t>
            </a:r>
            <a:r>
              <a:rPr lang="en-US" sz="2400" dirty="0" smtClean="0"/>
              <a:t>programming </a:t>
            </a:r>
            <a:r>
              <a:rPr lang="en-US" sz="2400" dirty="0"/>
              <a:t>model for </a:t>
            </a:r>
            <a:r>
              <a:rPr lang="en-US" sz="2400" dirty="0" smtClean="0"/>
              <a:t>processing </a:t>
            </a:r>
            <a:r>
              <a:rPr lang="en-US" sz="2400" dirty="0"/>
              <a:t>and generating large data </a:t>
            </a:r>
            <a:r>
              <a:rPr lang="en-US" sz="2400" dirty="0" smtClean="0"/>
              <a:t>sets</a:t>
            </a:r>
            <a:endParaRPr lang="en-US" sz="2400" baseline="30000" dirty="0"/>
          </a:p>
        </p:txBody>
      </p:sp>
      <p:sp>
        <p:nvSpPr>
          <p:cNvPr id="5" name="Rectangle 4"/>
          <p:cNvSpPr/>
          <p:nvPr/>
        </p:nvSpPr>
        <p:spPr>
          <a:xfrm>
            <a:off x="4622800" y="3147795"/>
            <a:ext cx="39742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Many </a:t>
            </a:r>
            <a:r>
              <a:rPr lang="en-US" sz="2400" dirty="0" smtClean="0">
                <a:solidFill>
                  <a:schemeClr val="accent5"/>
                </a:solidFill>
              </a:rPr>
              <a:t>real world tasks </a:t>
            </a:r>
            <a:r>
              <a:rPr lang="en-US" sz="2400" dirty="0" smtClean="0"/>
              <a:t>are </a:t>
            </a:r>
            <a:br>
              <a:rPr lang="en-US" sz="2400" dirty="0" smtClean="0"/>
            </a:br>
            <a:r>
              <a:rPr lang="en-US" sz="2400" dirty="0" smtClean="0"/>
              <a:t>expressible in this model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622800" y="4475004"/>
            <a:ext cx="39742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model is </a:t>
            </a:r>
            <a:r>
              <a:rPr lang="en-US" sz="2400" dirty="0" smtClean="0">
                <a:solidFill>
                  <a:schemeClr val="accent5"/>
                </a:solidFill>
              </a:rPr>
              <a:t>easy </a:t>
            </a:r>
            <a:r>
              <a:rPr lang="en-US" sz="2400" dirty="0">
                <a:solidFill>
                  <a:schemeClr val="accent5"/>
                </a:solidFill>
              </a:rPr>
              <a:t>to use</a:t>
            </a:r>
            <a:r>
              <a:rPr lang="en-US" sz="2400" dirty="0"/>
              <a:t>, even for programmers without experience with </a:t>
            </a:r>
            <a:r>
              <a:rPr lang="en-US" sz="2400" dirty="0" smtClean="0">
                <a:solidFill>
                  <a:schemeClr val="accent5"/>
                </a:solidFill>
              </a:rPr>
              <a:t>parallel </a:t>
            </a:r>
            <a:r>
              <a:rPr lang="en-US" sz="2400" dirty="0">
                <a:solidFill>
                  <a:schemeClr val="accent5"/>
                </a:solidFill>
              </a:rPr>
              <a:t>and distributed </a:t>
            </a:r>
            <a:r>
              <a:rPr lang="en-US" sz="2400" dirty="0" smtClean="0">
                <a:solidFill>
                  <a:schemeClr val="accent5"/>
                </a:solidFill>
              </a:rPr>
              <a:t>systems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”.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38331" y="690287"/>
            <a:ext cx="4191481" cy="5556041"/>
            <a:chOff x="431319" y="690287"/>
            <a:chExt cx="4191481" cy="5556041"/>
          </a:xfrm>
        </p:grpSpPr>
        <p:grpSp>
          <p:nvGrpSpPr>
            <p:cNvPr id="10" name="Group 9"/>
            <p:cNvGrpSpPr/>
            <p:nvPr/>
          </p:nvGrpSpPr>
          <p:grpSpPr>
            <a:xfrm>
              <a:off x="431319" y="690287"/>
              <a:ext cx="4191481" cy="5354377"/>
              <a:chOff x="430924" y="690222"/>
              <a:chExt cx="4191876" cy="5327054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24417" r="-1"/>
              <a:stretch/>
            </p:blipFill>
            <p:spPr>
              <a:xfrm>
                <a:off x="430924" y="1708419"/>
                <a:ext cx="4191876" cy="4308857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9696" b="89741" l="7612" r="9230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7201" r="6137"/>
              <a:stretch/>
            </p:blipFill>
            <p:spPr>
              <a:xfrm>
                <a:off x="557275" y="690222"/>
                <a:ext cx="3867579" cy="1594248"/>
              </a:xfrm>
              <a:prstGeom prst="rect">
                <a:avLst/>
              </a:prstGeom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541032" y="5969329"/>
              <a:ext cx="321325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*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https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://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en.wikipedia.org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/wiki/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Apache_Hadoop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83663" y="3418269"/>
              <a:ext cx="1888337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MapReduce Layer</a:t>
              </a:r>
              <a:endParaRPr lang="en-US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19862" y="3832205"/>
              <a:ext cx="1252138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HDFS Layer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4834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2150" y="1272461"/>
            <a:ext cx="8096249" cy="53085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MapReduce?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1147" y="1838481"/>
            <a:ext cx="30709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i="1" dirty="0" smtClean="0">
                <a:solidFill>
                  <a:schemeClr val="accent5"/>
                </a:solidFill>
              </a:rPr>
              <a:t>Mapper</a:t>
            </a:r>
            <a:r>
              <a:rPr lang="en-US" sz="2400" i="1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takes</a:t>
            </a:r>
            <a:r>
              <a:rPr lang="en-US" sz="2400" dirty="0" smtClean="0"/>
              <a:t> </a:t>
            </a:r>
            <a:r>
              <a:rPr lang="en-US" sz="2400" dirty="0"/>
              <a:t>an input </a:t>
            </a:r>
            <a:endParaRPr lang="en-US" sz="2400" dirty="0" smtClean="0"/>
          </a:p>
          <a:p>
            <a:pPr algn="r"/>
            <a:r>
              <a:rPr lang="en-US" sz="2400" dirty="0" smtClean="0"/>
              <a:t>and </a:t>
            </a:r>
            <a:r>
              <a:rPr lang="en-US" sz="2400" dirty="0" smtClean="0">
                <a:solidFill>
                  <a:schemeClr val="accent5"/>
                </a:solidFill>
              </a:rPr>
              <a:t>produces</a:t>
            </a:r>
            <a:r>
              <a:rPr lang="en-US" sz="2400" dirty="0" smtClean="0"/>
              <a:t> a </a:t>
            </a:r>
            <a:r>
              <a:rPr lang="en-US" sz="2400" dirty="0"/>
              <a:t>set </a:t>
            </a:r>
            <a:endParaRPr lang="en-US" sz="2400" dirty="0" smtClean="0"/>
          </a:p>
          <a:p>
            <a:pPr algn="r"/>
            <a:r>
              <a:rPr lang="en-US" sz="2400" dirty="0"/>
              <a:t>o</a:t>
            </a:r>
            <a:r>
              <a:rPr lang="en-US" sz="2400" dirty="0" smtClean="0"/>
              <a:t>f </a:t>
            </a:r>
            <a:r>
              <a:rPr lang="en-US" sz="2400" dirty="0" smtClean="0">
                <a:solidFill>
                  <a:schemeClr val="accent5"/>
                </a:solidFill>
              </a:rPr>
              <a:t>intermediate 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key/value </a:t>
            </a:r>
            <a:r>
              <a:rPr lang="en-US" sz="2400" dirty="0"/>
              <a:t>pairs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50671" y="1781355"/>
            <a:ext cx="34933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chemeClr val="accent5"/>
                </a:solidFill>
              </a:rPr>
              <a:t>Reducer </a:t>
            </a:r>
            <a:r>
              <a:rPr lang="en-US" sz="2400" dirty="0" smtClean="0">
                <a:solidFill>
                  <a:schemeClr val="accent5"/>
                </a:solidFill>
              </a:rPr>
              <a:t>merges </a:t>
            </a:r>
            <a:r>
              <a:rPr lang="en-US" sz="2400" dirty="0"/>
              <a:t>together </a:t>
            </a:r>
            <a:endParaRPr lang="en-US" sz="2400" dirty="0" smtClean="0"/>
          </a:p>
          <a:p>
            <a:r>
              <a:rPr lang="en-US" sz="2400" dirty="0"/>
              <a:t>t</a:t>
            </a:r>
            <a:r>
              <a:rPr lang="en-US" sz="2400" dirty="0" smtClean="0"/>
              <a:t>hese intermediate values </a:t>
            </a:r>
          </a:p>
          <a:p>
            <a:r>
              <a:rPr lang="en-US" sz="2400" dirty="0"/>
              <a:t>a</a:t>
            </a:r>
            <a:r>
              <a:rPr lang="en-US" sz="2400" dirty="0" smtClean="0"/>
              <a:t>ssociated with </a:t>
            </a:r>
            <a:r>
              <a:rPr lang="en-US" sz="2400" dirty="0"/>
              <a:t>the </a:t>
            </a:r>
            <a:r>
              <a:rPr lang="en-US" sz="2400" dirty="0">
                <a:solidFill>
                  <a:schemeClr val="accent5"/>
                </a:solidFill>
              </a:rPr>
              <a:t>same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intermediate </a:t>
            </a:r>
            <a:r>
              <a:rPr lang="en-US" sz="2400" dirty="0">
                <a:solidFill>
                  <a:schemeClr val="accent5"/>
                </a:solidFill>
              </a:rPr>
              <a:t>key </a:t>
            </a:r>
          </a:p>
        </p:txBody>
      </p:sp>
      <p:sp>
        <p:nvSpPr>
          <p:cNvPr id="3" name="Rectangle 2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Clusters”. p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.12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18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endCxn id="34" idx="1"/>
          </p:cNvCxnSpPr>
          <p:nvPr/>
        </p:nvCxnSpPr>
        <p:spPr>
          <a:xfrm flipV="1">
            <a:off x="5854211" y="4157013"/>
            <a:ext cx="969788" cy="1227061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4" idx="1"/>
          </p:cNvCxnSpPr>
          <p:nvPr/>
        </p:nvCxnSpPr>
        <p:spPr>
          <a:xfrm>
            <a:off x="5854210" y="2964757"/>
            <a:ext cx="969789" cy="1192256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" idx="3"/>
          </p:cNvCxnSpPr>
          <p:nvPr/>
        </p:nvCxnSpPr>
        <p:spPr>
          <a:xfrm flipV="1">
            <a:off x="3731166" y="2508698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731166" y="5137359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MapReduce work?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0712" y="4682124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spc="-120" dirty="0" smtClean="0">
                <a:solidFill>
                  <a:sysClr val="windowText" lastClr="000000"/>
                </a:solidFill>
              </a:rPr>
              <a:t>And the dog sees the cat</a:t>
            </a:r>
            <a:endParaRPr lang="en-US" sz="2300" spc="-12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72000" y="2077304"/>
            <a:ext cx="1282212" cy="1821273"/>
            <a:chOff x="3930893" y="2105958"/>
            <a:chExt cx="1282212" cy="2274276"/>
          </a:xfrm>
        </p:grpSpPr>
        <p:sp>
          <p:nvSpPr>
            <p:cNvPr id="15" name="Rectangle 14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4226806"/>
            <a:ext cx="1282212" cy="2276592"/>
            <a:chOff x="3930893" y="4203361"/>
            <a:chExt cx="1282212" cy="2276592"/>
          </a:xfrm>
        </p:grpSpPr>
        <p:sp>
          <p:nvSpPr>
            <p:cNvPr id="26" name="Rectangle 25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23999" y="3018717"/>
            <a:ext cx="1282212" cy="2276592"/>
            <a:chOff x="3930893" y="4203361"/>
            <a:chExt cx="1282212" cy="2276592"/>
          </a:xfrm>
        </p:grpSpPr>
        <p:sp>
          <p:nvSpPr>
            <p:cNvPr id="33" name="Rectangle 32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573488" y="5796171"/>
            <a:ext cx="2570512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i="1" dirty="0" smtClean="0"/>
              <a:t>- </a:t>
            </a:r>
            <a:r>
              <a:rPr lang="en-US" sz="2100" i="1" dirty="0" err="1" smtClean="0">
                <a:solidFill>
                  <a:schemeClr val="accent5"/>
                </a:solidFill>
              </a:rPr>
              <a:t>wordcount</a:t>
            </a:r>
            <a:r>
              <a:rPr lang="en-US" sz="2100" i="1" dirty="0" smtClean="0">
                <a:solidFill>
                  <a:schemeClr val="accent5"/>
                </a:solidFill>
              </a:rPr>
              <a:t> </a:t>
            </a:r>
            <a:r>
              <a:rPr lang="en-US" sz="2100" i="1" dirty="0" smtClean="0"/>
              <a:t>program </a:t>
            </a:r>
          </a:p>
          <a:p>
            <a:r>
              <a:rPr lang="en-US" sz="2100" i="1" dirty="0" smtClean="0"/>
              <a:t>- A sentence is split</a:t>
            </a:r>
          </a:p>
          <a:p>
            <a:r>
              <a:rPr lang="en-US" sz="2100" i="1" dirty="0" smtClean="0"/>
              <a:t>   into </a:t>
            </a:r>
            <a:r>
              <a:rPr lang="en-US" sz="2100" i="1" dirty="0" smtClean="0">
                <a:solidFill>
                  <a:schemeClr val="accent5"/>
                </a:solidFill>
              </a:rPr>
              <a:t>two map tasks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587245" y="3574879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Map Phase</a:t>
            </a:r>
            <a:endParaRPr lang="en-US" sz="20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6734671" y="2038287"/>
            <a:ext cx="9681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Reduce</a:t>
            </a:r>
          </a:p>
          <a:p>
            <a:pPr algn="ctr"/>
            <a:r>
              <a:rPr lang="en-US" sz="2000" b="1" dirty="0" smtClean="0"/>
              <a:t>Phase</a:t>
            </a:r>
            <a:endParaRPr lang="en-US" sz="2000" b="1" dirty="0"/>
          </a:p>
        </p:txBody>
      </p:sp>
      <p:cxnSp>
        <p:nvCxnSpPr>
          <p:cNvPr id="50" name="Curved Connector 49"/>
          <p:cNvCxnSpPr/>
          <p:nvPr/>
        </p:nvCxnSpPr>
        <p:spPr>
          <a:xfrm rot="5400000" flipH="1" flipV="1">
            <a:off x="3419240" y="2870232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/>
          <p:nvPr/>
        </p:nvCxnSpPr>
        <p:spPr>
          <a:xfrm flipV="1">
            <a:off x="6138289" y="2367423"/>
            <a:ext cx="600433" cy="587443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32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93150" y="1638327"/>
            <a:ext cx="7757699" cy="3206160"/>
            <a:chOff x="1200150" y="2057399"/>
            <a:chExt cx="6743700" cy="27870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200150" y="2057399"/>
              <a:ext cx="6743700" cy="2787087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>
              <a:off x="1200150" y="2694238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200150" y="3175045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200150" y="3659391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200150" y="4151306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Limitations</a:t>
            </a:r>
            <a:r>
              <a:rPr lang="en-US" dirty="0" smtClean="0"/>
              <a:t> of </a:t>
            </a:r>
            <a:r>
              <a:rPr lang="en-US" dirty="0" err="1"/>
              <a:t>MapReduce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9601200" y="4047079"/>
            <a:ext cx="3686901" cy="2935698"/>
          </a:xfrm>
        </p:spPr>
        <p:txBody>
          <a:bodyPr/>
          <a:lstStyle/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Out-of-Memory Errors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High </a:t>
            </a:r>
            <a:r>
              <a:rPr lang="en-US" sz="2400" dirty="0" smtClean="0">
                <a:solidFill>
                  <a:schemeClr val="accent5"/>
                </a:solidFill>
              </a:rPr>
              <a:t>Memory Pressure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Inappropriate  </a:t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>
                <a:solidFill>
                  <a:schemeClr val="accent5"/>
                </a:solidFill>
              </a:rPr>
              <a:t> Configuration</a:t>
            </a: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742329" y="5163581"/>
            <a:ext cx="76593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There are </a:t>
            </a:r>
            <a:r>
              <a:rPr lang="en-US" sz="2800" dirty="0" smtClean="0">
                <a:solidFill>
                  <a:schemeClr val="accent5"/>
                </a:solidFill>
              </a:rPr>
              <a:t>many reasons </a:t>
            </a:r>
            <a:r>
              <a:rPr lang="en-US" sz="2800" dirty="0" smtClean="0"/>
              <a:t>for poor performance</a:t>
            </a:r>
          </a:p>
          <a:p>
            <a:pPr algn="ctr"/>
            <a:r>
              <a:rPr lang="en-US" sz="2800" dirty="0" smtClean="0"/>
              <a:t>And even experts sometimes </a:t>
            </a:r>
            <a:r>
              <a:rPr lang="en-US" sz="2800" dirty="0" smtClean="0">
                <a:solidFill>
                  <a:schemeClr val="accent5"/>
                </a:solidFill>
              </a:rPr>
              <a:t>can’t figure them out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20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our </a:t>
            </a:r>
            <a:r>
              <a:rPr lang="en-US" dirty="0" smtClean="0">
                <a:solidFill>
                  <a:schemeClr val="accent5"/>
                </a:solidFill>
              </a:rPr>
              <a:t>goals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 Out-of-Memory Error cases   </a:t>
            </a:r>
            <a:endParaRPr lang="en-US" i="1" dirty="0" smtClean="0">
              <a:solidFill>
                <a:schemeClr val="accent5"/>
              </a:solidFill>
            </a:endParaRPr>
          </a:p>
          <a:p>
            <a:r>
              <a:rPr lang="en-US" dirty="0" smtClean="0"/>
              <a:t>OOM cases documentation  </a:t>
            </a:r>
            <a:r>
              <a:rPr lang="en-US" dirty="0">
                <a:solidFill>
                  <a:schemeClr val="accent5"/>
                </a:solidFill>
              </a:rPr>
              <a:t>	</a:t>
            </a:r>
            <a:endParaRPr lang="en-US" i="1" dirty="0" smtClean="0"/>
          </a:p>
          <a:p>
            <a:r>
              <a:rPr lang="en-US" dirty="0" smtClean="0"/>
              <a:t>Implement and simulate </a:t>
            </a:r>
            <a:r>
              <a:rPr lang="en-US" dirty="0" err="1" smtClean="0"/>
              <a:t>StackOverflow</a:t>
            </a:r>
            <a:r>
              <a:rPr lang="en-US" dirty="0" smtClean="0"/>
              <a:t> OOM cases</a:t>
            </a:r>
            <a:endParaRPr lang="ko-KR" altLang="en-US" dirty="0" smtClean="0"/>
          </a:p>
          <a:p>
            <a:r>
              <a:rPr lang="en-US" dirty="0" smtClean="0"/>
              <a:t>Develop solutions for such OOM cases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218200" y="6311899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… all done!!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90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8551</TotalTime>
  <Words>2134</Words>
  <Application>Microsoft Macintosh PowerPoint</Application>
  <PresentationFormat>On-screen Show (4:3)</PresentationFormat>
  <Paragraphs>440</Paragraphs>
  <Slides>29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맑은 고딕</vt:lpstr>
      <vt:lpstr>Calibri</vt:lpstr>
      <vt:lpstr>Calibri Light</vt:lpstr>
      <vt:lpstr>Arial</vt:lpstr>
      <vt:lpstr>Office Theme</vt:lpstr>
      <vt:lpstr>Hadoop MapReduce</vt:lpstr>
      <vt:lpstr>Outline</vt:lpstr>
      <vt:lpstr>PowerPoint Presentation</vt:lpstr>
      <vt:lpstr>PowerPoint Presentation</vt:lpstr>
      <vt:lpstr>PowerPoint Presentation</vt:lpstr>
      <vt:lpstr>What is MapReduce?</vt:lpstr>
      <vt:lpstr>How does MapReduce work?</vt:lpstr>
      <vt:lpstr>Limitations of MapReduce</vt:lpstr>
      <vt:lpstr>What is our goals?</vt:lpstr>
      <vt:lpstr>Two Categories</vt:lpstr>
      <vt:lpstr>1. Inappropriate Configuration </vt:lpstr>
      <vt:lpstr>Split size variation [Single node] </vt:lpstr>
      <vt:lpstr>Split size variation [Single node] </vt:lpstr>
      <vt:lpstr>Split size variation [Single node] </vt:lpstr>
      <vt:lpstr>Split size variation [Single node] </vt:lpstr>
      <vt:lpstr>Split size variation [Fully-distributed] </vt:lpstr>
      <vt:lpstr>Split size variation [Fully-distributed] </vt:lpstr>
      <vt:lpstr>io.sort.mb variation [Single node] </vt:lpstr>
      <vt:lpstr>2. Large Intermediate Results</vt:lpstr>
      <vt:lpstr>Investigation of Problem</vt:lpstr>
      <vt:lpstr>Investigation of Problem</vt:lpstr>
      <vt:lpstr>PowerPoint Presentation</vt:lpstr>
      <vt:lpstr>Summary of Solution</vt:lpstr>
      <vt:lpstr>Conclusion</vt:lpstr>
      <vt:lpstr>References</vt:lpstr>
      <vt:lpstr>Thank You</vt:lpstr>
      <vt:lpstr>appendix</vt:lpstr>
      <vt:lpstr>How does MapReduce work?</vt:lpstr>
      <vt:lpstr>How does MapReduce work?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(컴퓨터공학부)최윤승</dc:creator>
  <cp:lastModifiedBy>(컴퓨터공학부)박소영</cp:lastModifiedBy>
  <cp:revision>291</cp:revision>
  <dcterms:created xsi:type="dcterms:W3CDTF">2015-07-31T05:45:57Z</dcterms:created>
  <dcterms:modified xsi:type="dcterms:W3CDTF">2015-08-24T10:21:02Z</dcterms:modified>
</cp:coreProperties>
</file>